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57" r:id="rId4"/>
    <p:sldId id="271" r:id="rId5"/>
    <p:sldId id="258" r:id="rId6"/>
    <p:sldId id="272" r:id="rId7"/>
    <p:sldId id="259" r:id="rId8"/>
    <p:sldId id="266" r:id="rId9"/>
    <p:sldId id="260" r:id="rId10"/>
    <p:sldId id="261" r:id="rId11"/>
    <p:sldId id="262" r:id="rId12"/>
    <p:sldId id="263" r:id="rId13"/>
    <p:sldId id="267" r:id="rId14"/>
    <p:sldId id="264" r:id="rId15"/>
    <p:sldId id="269" r:id="rId16"/>
    <p:sldId id="268" r:id="rId17"/>
    <p:sldId id="270" r:id="rId18"/>
    <p:sldId id="277" r:id="rId19"/>
    <p:sldId id="265" r:id="rId20"/>
    <p:sldId id="278" r:id="rId21"/>
  </p:sldIdLst>
  <p:sldSz cx="9144000" cy="6858000" type="screen4x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DEFB74-48E1-423F-A019-23508CF512F2}" v="3" dt="2018-11-08T11:55:27.521"/>
    <p1510:client id="{0DA44B7E-FB4A-4667-823A-7EAE5E16680D}" v="336" dt="2018-11-08T10:44:1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Bohlender" userId="0f4fdf880f9cc6dd" providerId="LiveId" clId="{B9DEFB74-48E1-423F-A019-23508CF512F2}"/>
    <pc:docChg chg="custSel addSld modSld">
      <pc:chgData name="Simon Bohlender" userId="0f4fdf880f9cc6dd" providerId="LiveId" clId="{B9DEFB74-48E1-423F-A019-23508CF512F2}" dt="2018-11-08T11:56:24.559" v="76" actId="20577"/>
      <pc:docMkLst>
        <pc:docMk/>
      </pc:docMkLst>
      <pc:sldChg chg="modSp">
        <pc:chgData name="Simon Bohlender" userId="0f4fdf880f9cc6dd" providerId="LiveId" clId="{B9DEFB74-48E1-423F-A019-23508CF512F2}" dt="2018-11-08T11:38:00.314" v="9" actId="20577"/>
        <pc:sldMkLst>
          <pc:docMk/>
          <pc:sldMk cId="0" sldId="256"/>
        </pc:sldMkLst>
        <pc:spChg chg="mod">
          <ac:chgData name="Simon Bohlender" userId="0f4fdf880f9cc6dd" providerId="LiveId" clId="{B9DEFB74-48E1-423F-A019-23508CF512F2}" dt="2018-11-08T11:38:00.314" v="9" actId="20577"/>
          <ac:spMkLst>
            <pc:docMk/>
            <pc:sldMk cId="0" sldId="256"/>
            <ac:spMk id="97" creationId="{00000000-0000-0000-0000-000000000000}"/>
          </ac:spMkLst>
        </pc:spChg>
      </pc:sldChg>
      <pc:sldChg chg="addSp delSp modSp add">
        <pc:chgData name="Simon Bohlender" userId="0f4fdf880f9cc6dd" providerId="LiveId" clId="{B9DEFB74-48E1-423F-A019-23508CF512F2}" dt="2018-11-08T11:56:24.559" v="76" actId="20577"/>
        <pc:sldMkLst>
          <pc:docMk/>
          <pc:sldMk cId="2213092799" sldId="278"/>
        </pc:sldMkLst>
        <pc:spChg chg="del mod">
          <ac:chgData name="Simon Bohlender" userId="0f4fdf880f9cc6dd" providerId="LiveId" clId="{B9DEFB74-48E1-423F-A019-23508CF512F2}" dt="2018-11-08T11:54:46.869" v="13" actId="478"/>
          <ac:spMkLst>
            <pc:docMk/>
            <pc:sldMk cId="2213092799" sldId="278"/>
            <ac:spMk id="2" creationId="{72892B76-EF0F-4787-BB04-CEE45EB1E02A}"/>
          </ac:spMkLst>
        </pc:spChg>
        <pc:spChg chg="del">
          <ac:chgData name="Simon Bohlender" userId="0f4fdf880f9cc6dd" providerId="LiveId" clId="{B9DEFB74-48E1-423F-A019-23508CF512F2}" dt="2018-11-08T11:54:54.708" v="15" actId="478"/>
          <ac:spMkLst>
            <pc:docMk/>
            <pc:sldMk cId="2213092799" sldId="278"/>
            <ac:spMk id="3" creationId="{CDF90D5D-88D4-4BA5-911F-B5CEB0E7A282}"/>
          </ac:spMkLst>
        </pc:spChg>
        <pc:spChg chg="add mod">
          <ac:chgData name="Simon Bohlender" userId="0f4fdf880f9cc6dd" providerId="LiveId" clId="{B9DEFB74-48E1-423F-A019-23508CF512F2}" dt="2018-11-08T11:56:24.559" v="76" actId="20577"/>
          <ac:spMkLst>
            <pc:docMk/>
            <pc:sldMk cId="2213092799" sldId="278"/>
            <ac:spMk id="4" creationId="{7C75E028-0095-409E-BDBC-47DDA689775A}"/>
          </ac:spMkLst>
        </pc:spChg>
        <pc:picChg chg="add mod">
          <ac:chgData name="Simon Bohlender" userId="0f4fdf880f9cc6dd" providerId="LiveId" clId="{B9DEFB74-48E1-423F-A019-23508CF512F2}" dt="2018-11-08T11:56:17.811" v="67" actId="1038"/>
          <ac:picMkLst>
            <pc:docMk/>
            <pc:sldMk cId="2213092799" sldId="278"/>
            <ac:picMk id="6" creationId="{5535FEED-48E9-496E-820B-F72AAFFA0582}"/>
          </ac:picMkLst>
        </pc:picChg>
        <pc:picChg chg="add mod">
          <ac:chgData name="Simon Bohlender" userId="0f4fdf880f9cc6dd" providerId="LiveId" clId="{B9DEFB74-48E1-423F-A019-23508CF512F2}" dt="2018-11-08T11:56:17.811" v="67" actId="1038"/>
          <ac:picMkLst>
            <pc:docMk/>
            <pc:sldMk cId="2213092799" sldId="278"/>
            <ac:picMk id="8" creationId="{F79339BC-B917-40CE-A204-F6CB507C94A6}"/>
          </ac:picMkLst>
        </pc:picChg>
        <pc:picChg chg="add mod">
          <ac:chgData name="Simon Bohlender" userId="0f4fdf880f9cc6dd" providerId="LiveId" clId="{B9DEFB74-48E1-423F-A019-23508CF512F2}" dt="2018-11-08T11:56:17.811" v="67" actId="1038"/>
          <ac:picMkLst>
            <pc:docMk/>
            <pc:sldMk cId="2213092799" sldId="278"/>
            <ac:picMk id="10" creationId="{2A16657F-E613-4364-8047-9709746D09F1}"/>
          </ac:picMkLst>
        </pc:picChg>
        <pc:picChg chg="add mod">
          <ac:chgData name="Simon Bohlender" userId="0f4fdf880f9cc6dd" providerId="LiveId" clId="{B9DEFB74-48E1-423F-A019-23508CF512F2}" dt="2018-11-08T11:56:17.811" v="67" actId="1038"/>
          <ac:picMkLst>
            <pc:docMk/>
            <pc:sldMk cId="2213092799" sldId="278"/>
            <ac:picMk id="12" creationId="{D638550D-856A-4B1A-B086-DC384FE59F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96181-6012-4A33-B89E-2A717ACD2575}" type="datetimeFigureOut">
              <a:rPr lang="de-DE" smtClean="0"/>
              <a:t>20.11.2018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DDED8-4BDD-4A45-9A19-A323CC7AA6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92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DDED8-4BDD-4A45-9A19-A323CC7AA6B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749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Alignment: hohes </a:t>
            </a:r>
            <a:r>
              <a:rPr lang="de-DE" dirty="0" err="1"/>
              <a:t>gewicht</a:t>
            </a:r>
            <a:r>
              <a:rPr lang="de-DE" dirty="0"/>
              <a:t> -&gt; verhindert </a:t>
            </a:r>
            <a:r>
              <a:rPr lang="de-DE" dirty="0" err="1"/>
              <a:t>reaktion</a:t>
            </a:r>
            <a:r>
              <a:rPr lang="de-DE" dirty="0"/>
              <a:t> auf Angreifer</a:t>
            </a:r>
          </a:p>
          <a:p>
            <a:r>
              <a:rPr lang="de-DE" dirty="0" err="1"/>
              <a:t>Usually</a:t>
            </a:r>
            <a:r>
              <a:rPr lang="de-DE" dirty="0"/>
              <a:t> 6-7 </a:t>
            </a:r>
            <a:r>
              <a:rPr lang="de-DE" dirty="0" err="1"/>
              <a:t>neighbors</a:t>
            </a:r>
            <a:endParaRPr lang="de-DE" dirty="0"/>
          </a:p>
          <a:p>
            <a:r>
              <a:rPr lang="de-DE" dirty="0" err="1"/>
              <a:t>Topological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showed</a:t>
            </a:r>
            <a:r>
              <a:rPr lang="de-DE" dirty="0"/>
              <a:t>: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flocks</a:t>
            </a:r>
            <a:r>
              <a:rPr lang="de-DE" dirty="0"/>
              <a:t> </a:t>
            </a:r>
            <a:r>
              <a:rPr lang="de-DE" dirty="0" err="1"/>
              <a:t>denisty</a:t>
            </a:r>
            <a:endParaRPr lang="de-DE" dirty="0"/>
          </a:p>
          <a:p>
            <a:endParaRPr lang="de-DE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Lee, S-H., H. K. Pak, and T-S. Chon. "Dynamics of prey-flock escaping behavior in response to predator's attack."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theoretical biology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240.2 (2006): 250-259.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DDED8-4BDD-4A45-9A19-A323CC7AA6B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634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Alignment: hohes </a:t>
            </a:r>
            <a:r>
              <a:rPr lang="de-DE" dirty="0" err="1"/>
              <a:t>gewicht</a:t>
            </a:r>
            <a:r>
              <a:rPr lang="de-DE" dirty="0"/>
              <a:t> -&gt; verhindert </a:t>
            </a:r>
            <a:r>
              <a:rPr lang="de-DE" dirty="0" err="1"/>
              <a:t>reaktion</a:t>
            </a:r>
            <a:r>
              <a:rPr lang="de-DE" dirty="0"/>
              <a:t> auf Angreifer</a:t>
            </a:r>
          </a:p>
          <a:p>
            <a:r>
              <a:rPr lang="de-DE" dirty="0" err="1"/>
              <a:t>Usually</a:t>
            </a:r>
            <a:r>
              <a:rPr lang="de-DE" dirty="0"/>
              <a:t> 6-7 </a:t>
            </a:r>
            <a:r>
              <a:rPr lang="de-DE" dirty="0" err="1"/>
              <a:t>neighbors</a:t>
            </a:r>
            <a:endParaRPr lang="de-DE" dirty="0"/>
          </a:p>
          <a:p>
            <a:r>
              <a:rPr lang="de-DE" dirty="0" err="1"/>
              <a:t>Topological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showed</a:t>
            </a:r>
            <a:r>
              <a:rPr lang="de-DE" dirty="0"/>
              <a:t>: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flocks</a:t>
            </a:r>
            <a:r>
              <a:rPr lang="de-DE" dirty="0"/>
              <a:t> </a:t>
            </a:r>
            <a:r>
              <a:rPr lang="de-DE" dirty="0" err="1"/>
              <a:t>denisty</a:t>
            </a:r>
            <a:endParaRPr lang="de-DE" dirty="0"/>
          </a:p>
          <a:p>
            <a:endParaRPr lang="de-DE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Lee, S-H., H. K. Pak, and T-S. Chon. "Dynamics of prey-flock escaping behavior in response to predator's attack."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theoretical biology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240.2 (2006): 250-259.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DDED8-4BDD-4A45-9A19-A323CC7AA6B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206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Alignment: hohes </a:t>
            </a:r>
            <a:r>
              <a:rPr lang="de-DE" dirty="0" err="1"/>
              <a:t>gewicht</a:t>
            </a:r>
            <a:r>
              <a:rPr lang="de-DE" dirty="0"/>
              <a:t> -&gt; verhindert </a:t>
            </a:r>
            <a:r>
              <a:rPr lang="de-DE" dirty="0" err="1"/>
              <a:t>reaktion</a:t>
            </a:r>
            <a:r>
              <a:rPr lang="de-DE" dirty="0"/>
              <a:t> auf Angreifer</a:t>
            </a:r>
          </a:p>
          <a:p>
            <a:r>
              <a:rPr lang="de-DE" dirty="0" err="1"/>
              <a:t>Usually</a:t>
            </a:r>
            <a:r>
              <a:rPr lang="de-DE" dirty="0"/>
              <a:t> 6-7 </a:t>
            </a:r>
            <a:r>
              <a:rPr lang="de-DE" dirty="0" err="1"/>
              <a:t>neighbors</a:t>
            </a:r>
            <a:endParaRPr lang="de-DE" dirty="0"/>
          </a:p>
          <a:p>
            <a:r>
              <a:rPr lang="de-DE" dirty="0" err="1"/>
              <a:t>Topological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showed</a:t>
            </a:r>
            <a:r>
              <a:rPr lang="de-DE" dirty="0"/>
              <a:t>: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flocks</a:t>
            </a:r>
            <a:r>
              <a:rPr lang="de-DE" dirty="0"/>
              <a:t> </a:t>
            </a:r>
            <a:r>
              <a:rPr lang="de-DE" dirty="0" err="1"/>
              <a:t>denisty</a:t>
            </a:r>
            <a:endParaRPr lang="de-DE" dirty="0"/>
          </a:p>
          <a:p>
            <a:endParaRPr lang="de-DE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Lee, S-H., H. K. Pak, and T-S. Chon. "Dynamics of prey-flock escaping behavior in response to predator's attack."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theoretical biology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240.2 (2006): 250-259.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DDED8-4BDD-4A45-9A19-A323CC7AA6B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14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REPRESENTATION LEARNING WITH DEEP CONVOLUTIONAL GENERATIVE ADVERSARIAL NETWORKS, </a:t>
            </a:r>
            <a:r>
              <a:rPr lang="de-DE" dirty="0"/>
              <a:t>Alec Radford &amp; Luke Metz, </a:t>
            </a:r>
            <a:r>
              <a:rPr lang="de-DE" dirty="0" err="1"/>
              <a:t>Soumith</a:t>
            </a:r>
            <a:r>
              <a:rPr lang="de-DE" dirty="0"/>
              <a:t> </a:t>
            </a:r>
            <a:r>
              <a:rPr lang="de-DE" dirty="0" err="1"/>
              <a:t>Chintala</a:t>
            </a:r>
            <a:r>
              <a:rPr lang="de-DE" dirty="0"/>
              <a:t>, 2016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DDED8-4BDD-4A45-9A19-A323CC7AA6B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80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Generator Loss: MAE</a:t>
            </a:r>
          </a:p>
          <a:p>
            <a:r>
              <a:rPr lang="de-DE" dirty="0" err="1"/>
              <a:t>Discriminator</a:t>
            </a:r>
            <a:r>
              <a:rPr lang="de-DE" dirty="0"/>
              <a:t> Loss: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crossentropy</a:t>
            </a:r>
            <a:endParaRPr lang="de-DE" dirty="0"/>
          </a:p>
          <a:p>
            <a:r>
              <a:rPr lang="de-DE" dirty="0"/>
              <a:t>DCGAN Loss: Binary </a:t>
            </a:r>
            <a:r>
              <a:rPr lang="de-DE" dirty="0" err="1"/>
              <a:t>Crossentropy</a:t>
            </a:r>
            <a:r>
              <a:rPr lang="de-DE" dirty="0"/>
              <a:t> + L1</a:t>
            </a:r>
          </a:p>
          <a:p>
            <a:endParaRPr lang="de-DE" dirty="0"/>
          </a:p>
          <a:p>
            <a:r>
              <a:rPr lang="de-DE" dirty="0"/>
              <a:t>Filter Sizes: Generator: Encoding 3x3, Decoding: 3x3, </a:t>
            </a:r>
            <a:r>
              <a:rPr lang="de-DE" dirty="0" err="1"/>
              <a:t>Activations</a:t>
            </a:r>
            <a:r>
              <a:rPr lang="de-DE" dirty="0"/>
              <a:t>: </a:t>
            </a:r>
            <a:r>
              <a:rPr lang="de-DE" dirty="0" err="1"/>
              <a:t>relu</a:t>
            </a:r>
            <a:r>
              <a:rPr lang="de-DE" dirty="0"/>
              <a:t>, </a:t>
            </a:r>
            <a:r>
              <a:rPr lang="de-DE" dirty="0" err="1"/>
              <a:t>lastone</a:t>
            </a:r>
            <a:r>
              <a:rPr lang="de-DE" dirty="0"/>
              <a:t>: </a:t>
            </a:r>
            <a:r>
              <a:rPr lang="de-DE" dirty="0" err="1"/>
              <a:t>tanh</a:t>
            </a:r>
            <a:endParaRPr lang="de-DE" dirty="0"/>
          </a:p>
          <a:p>
            <a:r>
              <a:rPr lang="de-DE" dirty="0" err="1"/>
              <a:t>Discriminator</a:t>
            </a:r>
            <a:r>
              <a:rPr lang="de-DE" dirty="0"/>
              <a:t>: 3x3, </a:t>
            </a:r>
            <a:r>
              <a:rPr lang="de-DE" dirty="0" err="1"/>
              <a:t>Activation</a:t>
            </a:r>
            <a:r>
              <a:rPr lang="de-DE" dirty="0"/>
              <a:t>: </a:t>
            </a:r>
            <a:r>
              <a:rPr lang="de-DE" dirty="0" err="1"/>
              <a:t>LeakyReLU</a:t>
            </a:r>
            <a:r>
              <a:rPr lang="de-DE" dirty="0"/>
              <a:t>, last </a:t>
            </a:r>
            <a:r>
              <a:rPr lang="de-DE" dirty="0" err="1"/>
              <a:t>one</a:t>
            </a:r>
            <a:r>
              <a:rPr lang="de-DE" dirty="0"/>
              <a:t>: </a:t>
            </a:r>
            <a:r>
              <a:rPr lang="de-DE" dirty="0" err="1"/>
              <a:t>Dense</a:t>
            </a:r>
            <a:r>
              <a:rPr lang="de-DE" dirty="0"/>
              <a:t> + </a:t>
            </a:r>
            <a:r>
              <a:rPr lang="de-DE" dirty="0" err="1"/>
              <a:t>softmax</a:t>
            </a:r>
            <a:endParaRPr lang="de-DE" dirty="0"/>
          </a:p>
          <a:p>
            <a:endParaRPr lang="de-DE" dirty="0"/>
          </a:p>
          <a:p>
            <a:r>
              <a:rPr lang="de-DE" dirty="0"/>
              <a:t>LSTM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recurrent</a:t>
            </a:r>
            <a:r>
              <a:rPr lang="de-DE" dirty="0"/>
              <a:t> network</a:t>
            </a:r>
          </a:p>
          <a:p>
            <a:endParaRPr lang="de-DE" dirty="0"/>
          </a:p>
          <a:p>
            <a:r>
              <a:rPr lang="de-DE" dirty="0"/>
              <a:t>Generator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Basically</a:t>
            </a:r>
            <a:r>
              <a:rPr lang="de-DE" dirty="0"/>
              <a:t> a </a:t>
            </a:r>
            <a:r>
              <a:rPr lang="de-DE" dirty="0" err="1"/>
              <a:t>UNet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DDED8-4BDD-4A45-9A19-A323CC7AA6B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44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SSIM: </a:t>
            </a:r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: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human </a:t>
            </a:r>
            <a:r>
              <a:rPr lang="de-DE" dirty="0" err="1"/>
              <a:t>perceived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DDED8-4BDD-4A45-9A19-A323CC7AA6B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650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SSIM: </a:t>
            </a:r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: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human </a:t>
            </a:r>
            <a:r>
              <a:rPr lang="de-DE" dirty="0" err="1"/>
              <a:t>perceived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DDED8-4BDD-4A45-9A19-A323CC7AA6B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2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682308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60000" y="3960000"/>
            <a:ext cx="682308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3856680" y="396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360000" y="396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1" name="Grafik 50"/>
          <p:cNvPicPr/>
          <p:nvPr/>
        </p:nvPicPr>
        <p:blipFill>
          <a:blip r:embed="rId2"/>
          <a:stretch>
            <a:fillRect/>
          </a:stretch>
        </p:blipFill>
        <p:spPr>
          <a:xfrm>
            <a:off x="964080" y="1619640"/>
            <a:ext cx="5614200" cy="4479480"/>
          </a:xfrm>
          <a:prstGeom prst="rect">
            <a:avLst/>
          </a:prstGeom>
          <a:ln>
            <a:noFill/>
          </a:ln>
        </p:spPr>
      </p:pic>
      <p:pic>
        <p:nvPicPr>
          <p:cNvPr id="52" name="Grafik 51"/>
          <p:cNvPicPr/>
          <p:nvPr/>
        </p:nvPicPr>
        <p:blipFill>
          <a:blip r:embed="rId2"/>
          <a:stretch>
            <a:fillRect/>
          </a:stretch>
        </p:blipFill>
        <p:spPr>
          <a:xfrm>
            <a:off x="964080" y="1619640"/>
            <a:ext cx="5614200" cy="447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360000" y="1620000"/>
            <a:ext cx="6823080" cy="447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358920" y="488880"/>
            <a:ext cx="6641640" cy="388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0000" y="396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360000" y="1620000"/>
            <a:ext cx="6823080" cy="447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3856680" y="396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360000" y="3960000"/>
            <a:ext cx="682308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682308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60000" y="3960000"/>
            <a:ext cx="682308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3856680" y="396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360000" y="396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95" name="Grafik 94"/>
          <p:cNvPicPr/>
          <p:nvPr/>
        </p:nvPicPr>
        <p:blipFill>
          <a:blip r:embed="rId2"/>
          <a:stretch>
            <a:fillRect/>
          </a:stretch>
        </p:blipFill>
        <p:spPr>
          <a:xfrm>
            <a:off x="964080" y="1619640"/>
            <a:ext cx="5614200" cy="4479480"/>
          </a:xfrm>
          <a:prstGeom prst="rect">
            <a:avLst/>
          </a:prstGeom>
          <a:ln>
            <a:noFill/>
          </a:ln>
        </p:spPr>
      </p:pic>
      <p:pic>
        <p:nvPicPr>
          <p:cNvPr id="96" name="Grafik 95"/>
          <p:cNvPicPr/>
          <p:nvPr/>
        </p:nvPicPr>
        <p:blipFill>
          <a:blip r:embed="rId2"/>
          <a:stretch>
            <a:fillRect/>
          </a:stretch>
        </p:blipFill>
        <p:spPr>
          <a:xfrm>
            <a:off x="964080" y="1619640"/>
            <a:ext cx="5614200" cy="447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358920" y="488880"/>
            <a:ext cx="6641640" cy="388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60000" y="396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447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856680" y="396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6000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856680" y="1620000"/>
            <a:ext cx="332964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360000" y="3960000"/>
            <a:ext cx="6823080" cy="213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stomShape 1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" name="CustomShape 2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E9503E"/>
          </a:solidFill>
          <a:ln w="3240">
            <a:noFill/>
          </a:ln>
        </p:spPr>
      </p:sp>
      <p:pic>
        <p:nvPicPr>
          <p:cNvPr id="2" name="Picture 9"/>
          <p:cNvPicPr/>
          <p:nvPr/>
        </p:nvPicPr>
        <p:blipFill>
          <a:blip r:embed="rId14"/>
          <a:srcRect r="5447"/>
          <a:stretch>
            <a:fillRect/>
          </a:stretch>
        </p:blipFill>
        <p:spPr>
          <a:xfrm>
            <a:off x="7167600" y="512640"/>
            <a:ext cx="1872720" cy="791640"/>
          </a:xfrm>
          <a:prstGeom prst="rect">
            <a:avLst/>
          </a:prstGeom>
          <a:ln w="9360">
            <a:noFill/>
          </a:ln>
        </p:spPr>
      </p:pic>
      <p:sp>
        <p:nvSpPr>
          <p:cNvPr id="3" name="Line 3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</p:sp>
      <p:sp>
        <p:nvSpPr>
          <p:cNvPr id="4" name="CustomShape 4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 w="9360">
            <a:noFill/>
          </a:ln>
        </p:spPr>
      </p:sp>
      <p:sp>
        <p:nvSpPr>
          <p:cNvPr id="5" name="Line 5"/>
          <p:cNvSpPr/>
          <p:nvPr/>
        </p:nvSpPr>
        <p:spPr>
          <a:xfrm>
            <a:off x="252360" y="635760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</p:sp>
      <p:sp>
        <p:nvSpPr>
          <p:cNvPr id="6" name="CustomShape 6"/>
          <p:cNvSpPr/>
          <p:nvPr/>
        </p:nvSpPr>
        <p:spPr>
          <a:xfrm>
            <a:off x="252360" y="6489720"/>
            <a:ext cx="7200720" cy="23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10/16/18  | Simon Bohlender |  </a:t>
            </a:r>
            <a:fld id="{365C2122-56F4-4658-BEB5-950466931C9E}" type="slidenum">
              <a:rPr lang="en-US" sz="1000">
                <a:solidFill>
                  <a:srgbClr val="000000"/>
                </a:solidFill>
                <a:latin typeface="Arial"/>
              </a:rPr>
              <a:t>‹Nr.›</a:t>
            </a:fld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7" name="Grafik 2"/>
          <p:cNvPicPr/>
          <p:nvPr/>
        </p:nvPicPr>
        <p:blipFill>
          <a:blip r:embed="rId15"/>
          <a:stretch>
            <a:fillRect/>
          </a:stretch>
        </p:blipFill>
        <p:spPr>
          <a:xfrm>
            <a:off x="7910640" y="6411600"/>
            <a:ext cx="837360" cy="432360"/>
          </a:xfrm>
          <a:prstGeom prst="rect">
            <a:avLst/>
          </a:prstGeom>
          <a:ln>
            <a:noFill/>
          </a:ln>
        </p:spPr>
      </p:pic>
      <p:sp>
        <p:nvSpPr>
          <p:cNvPr id="8" name="CustomShape 7"/>
          <p:cNvSpPr/>
          <p:nvPr/>
        </p:nvSpPr>
        <p:spPr>
          <a:xfrm>
            <a:off x="250920" y="368280"/>
            <a:ext cx="8642160" cy="2088720"/>
          </a:xfrm>
          <a:prstGeom prst="rect">
            <a:avLst/>
          </a:prstGeom>
          <a:solidFill>
            <a:srgbClr val="E9503E"/>
          </a:solidFill>
          <a:ln w="9360">
            <a:noFill/>
          </a:ln>
        </p:spPr>
      </p:sp>
      <p:sp>
        <p:nvSpPr>
          <p:cNvPr id="9" name="CustomShape 8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E9503E"/>
          </a:solidFill>
          <a:ln w="3240">
            <a:noFill/>
          </a:ln>
        </p:spPr>
      </p:sp>
      <p:pic>
        <p:nvPicPr>
          <p:cNvPr id="10" name="Picture 9"/>
          <p:cNvPicPr/>
          <p:nvPr/>
        </p:nvPicPr>
        <p:blipFill>
          <a:blip r:embed="rId14"/>
          <a:srcRect r="5447"/>
          <a:stretch>
            <a:fillRect/>
          </a:stretch>
        </p:blipFill>
        <p:spPr>
          <a:xfrm>
            <a:off x="7172280" y="657360"/>
            <a:ext cx="1872720" cy="791640"/>
          </a:xfrm>
          <a:prstGeom prst="rect">
            <a:avLst/>
          </a:prstGeom>
          <a:ln w="9360">
            <a:noFill/>
          </a:ln>
        </p:spPr>
      </p:pic>
      <p:sp>
        <p:nvSpPr>
          <p:cNvPr id="11" name="Line 9"/>
          <p:cNvSpPr/>
          <p:nvPr/>
        </p:nvSpPr>
        <p:spPr>
          <a:xfrm>
            <a:off x="252360" y="635760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</p:sp>
      <p:sp>
        <p:nvSpPr>
          <p:cNvPr id="12" name="CustomShape 10"/>
          <p:cNvSpPr/>
          <p:nvPr/>
        </p:nvSpPr>
        <p:spPr>
          <a:xfrm>
            <a:off x="250920" y="360360"/>
            <a:ext cx="8640360" cy="14040"/>
          </a:xfrm>
          <a:prstGeom prst="rect">
            <a:avLst/>
          </a:prstGeom>
          <a:solidFill>
            <a:srgbClr val="000000"/>
          </a:solidFill>
          <a:ln w="9360">
            <a:noFill/>
          </a:ln>
        </p:spPr>
      </p:sp>
      <p:sp>
        <p:nvSpPr>
          <p:cNvPr id="13" name="CustomShape 11"/>
          <p:cNvSpPr/>
          <p:nvPr/>
        </p:nvSpPr>
        <p:spPr>
          <a:xfrm>
            <a:off x="250920" y="2457360"/>
            <a:ext cx="8640360" cy="7560"/>
          </a:xfrm>
          <a:prstGeom prst="rect">
            <a:avLst/>
          </a:prstGeom>
          <a:solidFill>
            <a:srgbClr val="000000"/>
          </a:solidFill>
          <a:ln w="9360">
            <a:noFill/>
          </a:ln>
        </p:spPr>
      </p:sp>
      <p:sp>
        <p:nvSpPr>
          <p:cNvPr id="14" name="PlaceHolder 12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>
                <a:solidFill>
                  <a:srgbClr val="FFFFFF"/>
                </a:solidFill>
                <a:latin typeface="Arial"/>
              </a:rPr>
              <a:t>Click to edit the title text formatVisual Computing Praktikum</a:t>
            </a:r>
            <a:endParaRPr/>
          </a:p>
        </p:txBody>
      </p:sp>
      <p:pic>
        <p:nvPicPr>
          <p:cNvPr id="16" name="Grafik 15"/>
          <p:cNvPicPr/>
          <p:nvPr/>
        </p:nvPicPr>
        <p:blipFill>
          <a:blip r:embed="rId15"/>
          <a:stretch>
            <a:fillRect/>
          </a:stretch>
        </p:blipFill>
        <p:spPr>
          <a:xfrm>
            <a:off x="7910640" y="6411600"/>
            <a:ext cx="837360" cy="432360"/>
          </a:xfrm>
          <a:prstGeom prst="rect">
            <a:avLst/>
          </a:prstGeom>
          <a:ln>
            <a:noFill/>
          </a:ln>
        </p:spPr>
      </p:pic>
      <p:pic>
        <p:nvPicPr>
          <p:cNvPr id="17" name="Grafik 4"/>
          <p:cNvPicPr/>
          <p:nvPr/>
        </p:nvPicPr>
        <p:blipFill>
          <a:blip r:embed="rId16"/>
          <a:stretch>
            <a:fillRect/>
          </a:stretch>
        </p:blipFill>
        <p:spPr>
          <a:xfrm>
            <a:off x="1886040" y="2959200"/>
            <a:ext cx="5370480" cy="3020760"/>
          </a:xfrm>
          <a:prstGeom prst="rect">
            <a:avLst/>
          </a:prstGeom>
          <a:ln>
            <a:noFill/>
          </a:ln>
        </p:spPr>
      </p:pic>
      <p:sp>
        <p:nvSpPr>
          <p:cNvPr id="18" name="PlaceHolder 1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16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16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54" name="CustomShape 2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E9503E"/>
          </a:solidFill>
          <a:ln w="3240">
            <a:noFill/>
          </a:ln>
        </p:spPr>
      </p:sp>
      <p:pic>
        <p:nvPicPr>
          <p:cNvPr id="55" name="Picture 9"/>
          <p:cNvPicPr/>
          <p:nvPr/>
        </p:nvPicPr>
        <p:blipFill>
          <a:blip r:embed="rId14"/>
          <a:srcRect r="5447"/>
          <a:stretch>
            <a:fillRect/>
          </a:stretch>
        </p:blipFill>
        <p:spPr>
          <a:xfrm>
            <a:off x="7167600" y="512640"/>
            <a:ext cx="1872720" cy="791640"/>
          </a:xfrm>
          <a:prstGeom prst="rect">
            <a:avLst/>
          </a:prstGeom>
          <a:ln w="9360">
            <a:noFill/>
          </a:ln>
        </p:spPr>
      </p:pic>
      <p:sp>
        <p:nvSpPr>
          <p:cNvPr id="56" name="Line 3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</p:sp>
      <p:sp>
        <p:nvSpPr>
          <p:cNvPr id="57" name="CustomShape 4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 w="9360">
            <a:noFill/>
          </a:ln>
        </p:spPr>
      </p:sp>
      <p:sp>
        <p:nvSpPr>
          <p:cNvPr id="58" name="Line 5"/>
          <p:cNvSpPr/>
          <p:nvPr/>
        </p:nvSpPr>
        <p:spPr>
          <a:xfrm>
            <a:off x="252360" y="635760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</p:sp>
      <p:sp>
        <p:nvSpPr>
          <p:cNvPr id="59" name="CustomShape 6"/>
          <p:cNvSpPr/>
          <p:nvPr/>
        </p:nvSpPr>
        <p:spPr>
          <a:xfrm>
            <a:off x="252360" y="6489720"/>
            <a:ext cx="7200720" cy="23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10/16/18  | Simon Bohlender |  </a:t>
            </a:r>
            <a:fld id="{F45B2409-9A05-48DE-9DBD-AAE17D124E2E}" type="slidenum">
              <a:rPr lang="en-US" sz="1000">
                <a:solidFill>
                  <a:srgbClr val="000000"/>
                </a:solidFill>
                <a:latin typeface="Arial"/>
              </a:rPr>
              <a:t>‹Nr.›</a:t>
            </a:fld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60" name="Grafik 2"/>
          <p:cNvPicPr/>
          <p:nvPr/>
        </p:nvPicPr>
        <p:blipFill>
          <a:blip r:embed="rId15"/>
          <a:stretch>
            <a:fillRect/>
          </a:stretch>
        </p:blipFill>
        <p:spPr>
          <a:xfrm>
            <a:off x="7910640" y="6411600"/>
            <a:ext cx="837360" cy="432360"/>
          </a:xfrm>
          <a:prstGeom prst="rect">
            <a:avLst/>
          </a:prstGeom>
          <a:ln>
            <a:noFill/>
          </a:ln>
        </p:spPr>
      </p:pic>
      <p:sp>
        <p:nvSpPr>
          <p:cNvPr id="61" name="PlaceHolder 7"/>
          <p:cNvSpPr>
            <a:spLocks noGrp="1"/>
          </p:cNvSpPr>
          <p:nvPr>
            <p:ph type="title"/>
          </p:nvPr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>
                <a:solidFill>
                  <a:srgbClr val="000000"/>
                </a:solidFill>
                <a:latin typeface="Arial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62" name="PlaceHolder 8"/>
          <p:cNvSpPr>
            <a:spLocks noGrp="1"/>
          </p:cNvSpPr>
          <p:nvPr>
            <p:ph type="body"/>
          </p:nvPr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rIns="0"/>
          <a:lstStyle/>
          <a:p>
            <a:pPr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000">
                <a:solidFill>
                  <a:srgbClr val="000000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000">
                <a:solidFill>
                  <a:srgbClr val="000000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</a:rPr>
              <a:t>Seventh Outline LevelTextmasterformate durch Klicken bearbeiten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"/>
            </a:pPr>
            <a:r>
              <a:rPr lang="de-DE" sz="2000">
                <a:solidFill>
                  <a:srgbClr val="000000"/>
                </a:solidFill>
                <a:latin typeface="Arial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Font typeface="Wingdings" charset="2"/>
              <a:buChar char=""/>
            </a:pPr>
            <a:r>
              <a:rPr lang="de-DE">
                <a:solidFill>
                  <a:srgbClr val="000000"/>
                </a:solidFill>
                <a:latin typeface="Arial"/>
              </a:rPr>
              <a:t>Dritte Ebene</a:t>
            </a:r>
            <a:endParaRPr/>
          </a:p>
          <a:p>
            <a:pPr lvl="3">
              <a:lnSpc>
                <a:spcPct val="100000"/>
              </a:lnSpc>
              <a:buFont typeface="Wingdings" charset="2"/>
              <a:buChar char=""/>
            </a:pPr>
            <a:r>
              <a:rPr lang="de-DE" sz="1600">
                <a:solidFill>
                  <a:srgbClr val="000000"/>
                </a:solidFill>
                <a:latin typeface="Arial"/>
              </a:rPr>
              <a:t>Vierte Ebene</a:t>
            </a:r>
            <a:endParaRPr/>
          </a:p>
          <a:p>
            <a:pPr lvl="4">
              <a:lnSpc>
                <a:spcPct val="100000"/>
              </a:lnSpc>
              <a:buFont typeface="Wingdings" charset="2"/>
              <a:buChar char=""/>
            </a:pPr>
            <a:r>
              <a:rPr lang="de-DE" sz="1600">
                <a:solidFill>
                  <a:srgbClr val="000000"/>
                </a:solidFill>
                <a:latin typeface="Arial"/>
              </a:rPr>
              <a:t>Fünfte Ebene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39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358920" y="1449360"/>
            <a:ext cx="6641640" cy="944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Arial"/>
              </a:rPr>
              <a:t>Predicting Spontaneous Synch Behavior of Starling Flocks using GAN</a:t>
            </a:r>
            <a:endParaRPr dirty="0"/>
          </a:p>
        </p:txBody>
      </p:sp>
      <p:sp>
        <p:nvSpPr>
          <p:cNvPr id="98" name="TextShape 2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>
                <a:solidFill>
                  <a:srgbClr val="FFFFFF"/>
                </a:solidFill>
                <a:latin typeface="Arial"/>
              </a:rPr>
              <a:t>Visual Computing Praktikum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>
                <a:solidFill>
                  <a:srgbClr val="000000"/>
                </a:solidFill>
                <a:latin typeface="Arial"/>
              </a:rPr>
              <a:t>1st Approach: DCGAN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94CDA3-0D84-41EB-AB61-5AEC0CC43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36" y="1759742"/>
            <a:ext cx="3986247" cy="39862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439AF4-3FED-4824-A8E9-2BC397E50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60" y="4727425"/>
            <a:ext cx="2263882" cy="10290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F90CD58-A489-4C31-A50E-5F746CBD4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73812" y="2277747"/>
            <a:ext cx="2263883" cy="117665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E16DD35-F6B4-4D1F-A1E1-65AC37193900}"/>
              </a:ext>
            </a:extLst>
          </p:cNvPr>
          <p:cNvSpPr txBox="1"/>
          <p:nvPr/>
        </p:nvSpPr>
        <p:spPr>
          <a:xfrm>
            <a:off x="787400" y="1736309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Generator (</a:t>
            </a:r>
            <a:r>
              <a:rPr lang="de-DE" dirty="0" err="1"/>
              <a:t>Deconvolution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51EAA3-FAC9-4F25-83E5-760DEF9B3A1E}"/>
              </a:ext>
            </a:extLst>
          </p:cNvPr>
          <p:cNvSpPr txBox="1"/>
          <p:nvPr/>
        </p:nvSpPr>
        <p:spPr>
          <a:xfrm>
            <a:off x="787400" y="4210242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Discriminator</a:t>
            </a:r>
            <a:r>
              <a:rPr lang="de-DE" dirty="0"/>
              <a:t> (</a:t>
            </a:r>
            <a:r>
              <a:rPr lang="de-DE" dirty="0" err="1"/>
              <a:t>Convolution</a:t>
            </a:r>
            <a:r>
              <a:rPr lang="de-DE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13B7FB-7E73-4CFA-8093-68BA6566C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55" y="2560125"/>
            <a:ext cx="837721" cy="837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0DEDFA1-3207-4D41-8650-CD8EE7F83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7" y="4814750"/>
            <a:ext cx="837721" cy="83772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86A8B56-24B4-4C4E-B398-2D3F41C9271D}"/>
              </a:ext>
            </a:extLst>
          </p:cNvPr>
          <p:cNvSpPr/>
          <p:nvPr/>
        </p:nvSpPr>
        <p:spPr>
          <a:xfrm>
            <a:off x="3867433" y="4727425"/>
            <a:ext cx="81211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Real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F8CC57A-6978-4489-9545-62C0BF15A698}"/>
              </a:ext>
            </a:extLst>
          </p:cNvPr>
          <p:cNvSpPr/>
          <p:nvPr/>
        </p:nvSpPr>
        <p:spPr>
          <a:xfrm>
            <a:off x="3863528" y="5326140"/>
            <a:ext cx="81211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Fake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41924AB-03BC-49B8-AB0E-8B375D1061A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572438" y="4912091"/>
            <a:ext cx="294995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4CB3A83-6D4F-498B-957C-DDE70DE965B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72438" y="5326140"/>
            <a:ext cx="291090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663FA72-1B60-4E05-A721-E7285F051AA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534229" y="2978986"/>
            <a:ext cx="2861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4206894-350F-44DE-89A6-28BF80D642B2}"/>
              </a:ext>
            </a:extLst>
          </p:cNvPr>
          <p:cNvCxnSpPr>
            <a:cxnSpLocks/>
          </p:cNvCxnSpPr>
          <p:nvPr/>
        </p:nvCxnSpPr>
        <p:spPr>
          <a:xfrm>
            <a:off x="987686" y="2798011"/>
            <a:ext cx="2861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E4639019-3039-41A4-8A89-42057432B14A}"/>
              </a:ext>
            </a:extLst>
          </p:cNvPr>
          <p:cNvSpPr/>
          <p:nvPr/>
        </p:nvSpPr>
        <p:spPr>
          <a:xfrm>
            <a:off x="177983" y="6005155"/>
            <a:ext cx="9658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Radford, Alec, Luke Metz, and </a:t>
            </a:r>
            <a:r>
              <a:rPr lang="de-DE" sz="900" dirty="0" err="1"/>
              <a:t>Soumith</a:t>
            </a:r>
            <a:r>
              <a:rPr lang="de-DE" sz="900" dirty="0"/>
              <a:t> </a:t>
            </a:r>
            <a:r>
              <a:rPr lang="de-DE" sz="900" dirty="0" err="1"/>
              <a:t>Chintala</a:t>
            </a:r>
            <a:r>
              <a:rPr lang="de-DE" sz="900" dirty="0"/>
              <a:t>. "</a:t>
            </a:r>
            <a:r>
              <a:rPr lang="de-DE" sz="900" dirty="0" err="1"/>
              <a:t>Unsupervised</a:t>
            </a:r>
            <a:r>
              <a:rPr lang="de-DE" sz="900" dirty="0"/>
              <a:t> </a:t>
            </a:r>
            <a:r>
              <a:rPr lang="de-DE" sz="900" dirty="0" err="1"/>
              <a:t>representation</a:t>
            </a:r>
            <a:r>
              <a:rPr lang="de-DE" sz="900" dirty="0"/>
              <a:t> </a:t>
            </a:r>
            <a:r>
              <a:rPr lang="de-DE" sz="900" dirty="0" err="1"/>
              <a:t>learning</a:t>
            </a:r>
            <a:r>
              <a:rPr lang="de-DE" sz="900" dirty="0"/>
              <a:t> </a:t>
            </a:r>
            <a:r>
              <a:rPr lang="de-DE" sz="900" dirty="0" err="1"/>
              <a:t>with</a:t>
            </a:r>
            <a:r>
              <a:rPr lang="de-DE" sz="900" dirty="0"/>
              <a:t> </a:t>
            </a:r>
            <a:r>
              <a:rPr lang="de-DE" sz="900" dirty="0" err="1"/>
              <a:t>deep</a:t>
            </a:r>
            <a:r>
              <a:rPr lang="de-DE" sz="900" dirty="0"/>
              <a:t> </a:t>
            </a:r>
            <a:r>
              <a:rPr lang="de-DE" sz="900" dirty="0" err="1"/>
              <a:t>convolutional</a:t>
            </a:r>
            <a:r>
              <a:rPr lang="de-DE" sz="900" dirty="0"/>
              <a:t> generative </a:t>
            </a:r>
            <a:r>
              <a:rPr lang="de-DE" sz="900" dirty="0" err="1"/>
              <a:t>adversarial</a:t>
            </a:r>
            <a:r>
              <a:rPr lang="de-DE" sz="900" dirty="0"/>
              <a:t> </a:t>
            </a:r>
            <a:r>
              <a:rPr lang="de-DE" sz="900" dirty="0" err="1"/>
              <a:t>networks</a:t>
            </a:r>
            <a:r>
              <a:rPr lang="de-DE" sz="900" dirty="0"/>
              <a:t>." </a:t>
            </a:r>
          </a:p>
          <a:p>
            <a:r>
              <a:rPr lang="de-DE" sz="900" i="1" dirty="0" err="1"/>
              <a:t>arXiv</a:t>
            </a:r>
            <a:r>
              <a:rPr lang="de-DE" sz="900" i="1" dirty="0"/>
              <a:t> </a:t>
            </a:r>
            <a:r>
              <a:rPr lang="de-DE" sz="900" i="1" dirty="0" err="1"/>
              <a:t>preprint</a:t>
            </a:r>
            <a:r>
              <a:rPr lang="de-DE" sz="900" i="1" dirty="0"/>
              <a:t> arXiv:1511.06434</a:t>
            </a:r>
            <a:r>
              <a:rPr lang="de-DE" sz="900" dirty="0"/>
              <a:t> (2015).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>
                <a:solidFill>
                  <a:srgbClr val="000000"/>
                </a:solidFill>
                <a:latin typeface="Arial"/>
              </a:rPr>
              <a:t>2nd Approach: Pix2Pix + LSTM</a:t>
            </a:r>
            <a:endParaRPr dirty="0"/>
          </a:p>
        </p:txBody>
      </p:sp>
      <p:sp>
        <p:nvSpPr>
          <p:cNvPr id="164" name="TextShape 2"/>
          <p:cNvSpPr txBox="1"/>
          <p:nvPr/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rIns="0"/>
          <a:lstStyle/>
          <a:p>
            <a:endParaRPr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0307B3F-30ED-4942-9DA1-95467D3FF1FD}"/>
              </a:ext>
            </a:extLst>
          </p:cNvPr>
          <p:cNvSpPr txBox="1"/>
          <p:nvPr/>
        </p:nvSpPr>
        <p:spPr>
          <a:xfrm>
            <a:off x="358920" y="1620000"/>
            <a:ext cx="619428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Input</a:t>
            </a:r>
            <a:r>
              <a:rPr lang="de-DE" dirty="0"/>
              <a:t>: 4 </a:t>
            </a:r>
            <a:r>
              <a:rPr lang="de-DE" dirty="0" err="1"/>
              <a:t>frames</a:t>
            </a:r>
            <a:r>
              <a:rPr lang="de-DE" dirty="0"/>
              <a:t> in 200ms </a:t>
            </a:r>
            <a:r>
              <a:rPr lang="de-DE" dirty="0" err="1"/>
              <a:t>intervals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Goal</a:t>
            </a:r>
            <a:r>
              <a:rPr lang="de-DE" dirty="0"/>
              <a:t>: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1s after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899F7CF-AC61-4C73-8AF6-16CE06C8D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2560985"/>
            <a:ext cx="708660" cy="7086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0B51026-8DDC-47DE-BEA5-E1B902FD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3381133"/>
            <a:ext cx="708660" cy="70866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8498777-F6FB-4889-BFB1-EAAEBE915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4201281"/>
            <a:ext cx="708660" cy="70866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5DE64AC-7323-47C8-92F8-47A8D83FB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5021429"/>
            <a:ext cx="708660" cy="7086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059F77F-809F-4122-9CD9-E4A9DAE01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80" y="3528128"/>
            <a:ext cx="1219200" cy="12192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1459FBD-60D9-439E-9ACA-035095D38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40" y="2620256"/>
            <a:ext cx="1298257" cy="59011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E31C65B-37BC-4CAF-A338-5007C03A4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39" y="3440404"/>
            <a:ext cx="1298257" cy="59011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D2C40FA-ADF0-4B11-B86D-722709402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38" y="4260552"/>
            <a:ext cx="1298257" cy="59011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9C791E9-DAAC-4513-A276-C04878F9C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37" y="5080700"/>
            <a:ext cx="1298257" cy="590117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96C5E7A8-7859-4B38-8192-C37AB74A2E03}"/>
              </a:ext>
            </a:extLst>
          </p:cNvPr>
          <p:cNvSpPr/>
          <p:nvPr/>
        </p:nvSpPr>
        <p:spPr>
          <a:xfrm>
            <a:off x="3830003" y="3793610"/>
            <a:ext cx="113538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LSTM</a:t>
            </a:r>
          </a:p>
          <a:p>
            <a:pPr algn="ctr"/>
            <a:r>
              <a:rPr lang="de-DE" dirty="0"/>
              <a:t>Layer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F89729C-2692-4EEF-84DB-625DAC3F8B1E}"/>
              </a:ext>
            </a:extLst>
          </p:cNvPr>
          <p:cNvCxnSpPr/>
          <p:nvPr/>
        </p:nvCxnSpPr>
        <p:spPr>
          <a:xfrm>
            <a:off x="3009900" y="2915314"/>
            <a:ext cx="820103" cy="11152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D845ECA-CEC2-4354-9DAF-5AE7B1F76F3E}"/>
              </a:ext>
            </a:extLst>
          </p:cNvPr>
          <p:cNvCxnSpPr>
            <a:cxnSpLocks/>
          </p:cNvCxnSpPr>
          <p:nvPr/>
        </p:nvCxnSpPr>
        <p:spPr>
          <a:xfrm>
            <a:off x="3009899" y="3735462"/>
            <a:ext cx="814389" cy="3786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F2452A5-E3BF-4FBA-A951-6A0642E3AA25}"/>
              </a:ext>
            </a:extLst>
          </p:cNvPr>
          <p:cNvCxnSpPr>
            <a:cxnSpLocks/>
          </p:cNvCxnSpPr>
          <p:nvPr/>
        </p:nvCxnSpPr>
        <p:spPr>
          <a:xfrm flipV="1">
            <a:off x="3009898" y="4223665"/>
            <a:ext cx="800102" cy="331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3A0A327-31EA-4D1F-9E71-7EC9E129CCC8}"/>
              </a:ext>
            </a:extLst>
          </p:cNvPr>
          <p:cNvCxnSpPr>
            <a:cxnSpLocks/>
          </p:cNvCxnSpPr>
          <p:nvPr/>
        </p:nvCxnSpPr>
        <p:spPr>
          <a:xfrm flipV="1">
            <a:off x="3004184" y="4307271"/>
            <a:ext cx="820104" cy="1068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>
            <a:extLst>
              <a:ext uri="{FF2B5EF4-FFF2-40B4-BE49-F238E27FC236}">
                <a16:creationId xmlns:a16="http://schemas.microsoft.com/office/drawing/2014/main" id="{3A84671E-4A3D-493A-863B-8F135846C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444845" y="3786878"/>
            <a:ext cx="1705558" cy="886468"/>
          </a:xfrm>
          <a:prstGeom prst="rect">
            <a:avLst/>
          </a:prstGeom>
        </p:spPr>
      </p:pic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F30AFFDF-179E-4839-AB5A-172CA993A180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1188720" y="2915315"/>
            <a:ext cx="4267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709ADF6-8CCC-437A-A524-E47F967B7ED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188720" y="3734325"/>
            <a:ext cx="434128" cy="1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3A9DBB2-B38E-49B8-8FD3-F6865B805CF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188720" y="4555611"/>
            <a:ext cx="4212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80721DB-E524-457F-AB73-24D8CCBCFD80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>
            <a:off x="1188720" y="5375759"/>
            <a:ext cx="4267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6364F6A-FAF3-4DAB-9339-70DA3528D8E5}"/>
              </a:ext>
            </a:extLst>
          </p:cNvPr>
          <p:cNvCxnSpPr>
            <a:cxnSpLocks/>
          </p:cNvCxnSpPr>
          <p:nvPr/>
        </p:nvCxnSpPr>
        <p:spPr>
          <a:xfrm>
            <a:off x="4965383" y="4194962"/>
            <a:ext cx="4727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F98AEE36-D4C9-425B-A3F5-4F52E10DDA5E}"/>
              </a:ext>
            </a:extLst>
          </p:cNvPr>
          <p:cNvCxnSpPr>
            <a:cxnSpLocks/>
          </p:cNvCxnSpPr>
          <p:nvPr/>
        </p:nvCxnSpPr>
        <p:spPr>
          <a:xfrm>
            <a:off x="7183080" y="4213824"/>
            <a:ext cx="4139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6EF1E28-BAB5-42E3-98CA-F776BD7CA066}"/>
              </a:ext>
            </a:extLst>
          </p:cNvPr>
          <p:cNvSpPr txBox="1"/>
          <p:nvPr/>
        </p:nvSpPr>
        <p:spPr>
          <a:xfrm>
            <a:off x="1705405" y="5717908"/>
            <a:ext cx="204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Convolution</a:t>
            </a:r>
            <a:endParaRPr lang="de-DE" sz="14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4604CE2-E4F6-4CF5-B435-308B6C5111C9}"/>
              </a:ext>
            </a:extLst>
          </p:cNvPr>
          <p:cNvSpPr txBox="1"/>
          <p:nvPr/>
        </p:nvSpPr>
        <p:spPr>
          <a:xfrm>
            <a:off x="5832517" y="5685168"/>
            <a:ext cx="204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Deconvolution</a:t>
            </a:r>
            <a:endParaRPr lang="de-DE" sz="14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1761421-5505-4C2C-B5B6-99ABCBA5DE73}"/>
              </a:ext>
            </a:extLst>
          </p:cNvPr>
          <p:cNvSpPr/>
          <p:nvPr/>
        </p:nvSpPr>
        <p:spPr>
          <a:xfrm>
            <a:off x="239696" y="6099480"/>
            <a:ext cx="86646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Isola, Phillip, et al. "Image-to-image translation with conditional adversarial networks." </a:t>
            </a:r>
            <a:r>
              <a:rPr lang="en-US" sz="900" i="1" dirty="0" err="1"/>
              <a:t>arXiv</a:t>
            </a:r>
            <a:r>
              <a:rPr lang="en-US" sz="900" i="1" dirty="0"/>
              <a:t> preprint</a:t>
            </a:r>
            <a:r>
              <a:rPr lang="en-US" sz="900" dirty="0"/>
              <a:t> (2017).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>
                <a:solidFill>
                  <a:srgbClr val="000000"/>
                </a:solidFill>
                <a:latin typeface="Arial"/>
              </a:rPr>
              <a:t>2nd Approach: Pix2Pix + LSTM</a:t>
            </a:r>
            <a:endParaRPr dirty="0"/>
          </a:p>
        </p:txBody>
      </p:sp>
      <p:sp>
        <p:nvSpPr>
          <p:cNvPr id="164" name="TextShape 2"/>
          <p:cNvSpPr txBox="1"/>
          <p:nvPr/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rIns="0"/>
          <a:lstStyle/>
          <a:p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D535121-80A7-4FE6-B383-85FF16CDC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8" y="1582443"/>
            <a:ext cx="3150096" cy="47251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0DEE8CD-13F6-4B3C-9D38-448551F1D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20" y="2500344"/>
            <a:ext cx="1219200" cy="1219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3D3877-0501-4121-9729-E8E232CB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07" y="2500344"/>
            <a:ext cx="1219200" cy="1219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0C05F6-81DB-493A-AACD-8BCC50DAB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07" y="3842377"/>
            <a:ext cx="1219200" cy="12192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F1B8F86-969B-4EEF-9F91-2AE3A8DA9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20" y="3842377"/>
            <a:ext cx="1219200" cy="121920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9CAB983-0D3B-4219-A550-58ABFF585DA2}"/>
              </a:ext>
            </a:extLst>
          </p:cNvPr>
          <p:cNvCxnSpPr/>
          <p:nvPr/>
        </p:nvCxnSpPr>
        <p:spPr>
          <a:xfrm>
            <a:off x="624840" y="2141220"/>
            <a:ext cx="315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D9E72D7-C353-4AAF-A390-4D5AE1975B63}"/>
              </a:ext>
            </a:extLst>
          </p:cNvPr>
          <p:cNvCxnSpPr/>
          <p:nvPr/>
        </p:nvCxnSpPr>
        <p:spPr>
          <a:xfrm>
            <a:off x="624840" y="4574810"/>
            <a:ext cx="315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96064C0-BBF4-439A-BDCE-024218BAAED2}"/>
              </a:ext>
            </a:extLst>
          </p:cNvPr>
          <p:cNvCxnSpPr/>
          <p:nvPr/>
        </p:nvCxnSpPr>
        <p:spPr>
          <a:xfrm>
            <a:off x="624840" y="5184410"/>
            <a:ext cx="315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404D6E1-B9EC-4DC3-A93E-117E0FA81767}"/>
              </a:ext>
            </a:extLst>
          </p:cNvPr>
          <p:cNvCxnSpPr/>
          <p:nvPr/>
        </p:nvCxnSpPr>
        <p:spPr>
          <a:xfrm>
            <a:off x="624840" y="5783580"/>
            <a:ext cx="315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BD7C6A-9C6E-48A3-9593-B21A6A82E7F6}"/>
              </a:ext>
            </a:extLst>
          </p:cNvPr>
          <p:cNvSpPr txBox="1"/>
          <p:nvPr/>
        </p:nvSpPr>
        <p:spPr>
          <a:xfrm>
            <a:off x="3112747" y="3173349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A28ACE-AD91-4F36-8217-CB2898C5294E}"/>
              </a:ext>
            </a:extLst>
          </p:cNvPr>
          <p:cNvSpPr txBox="1"/>
          <p:nvPr/>
        </p:nvSpPr>
        <p:spPr>
          <a:xfrm>
            <a:off x="3111011" y="4689730"/>
            <a:ext cx="1226820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782AEC6-4759-4D32-99C8-51F65194AE40}"/>
              </a:ext>
            </a:extLst>
          </p:cNvPr>
          <p:cNvSpPr txBox="1"/>
          <p:nvPr/>
        </p:nvSpPr>
        <p:spPr>
          <a:xfrm>
            <a:off x="3117751" y="5303101"/>
            <a:ext cx="1562100" cy="36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86412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>
                <a:solidFill>
                  <a:srgbClr val="000000"/>
                </a:solidFill>
                <a:latin typeface="Arial"/>
              </a:rPr>
              <a:t>Super Resolution GAN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378400" y="3938041"/>
            <a:ext cx="1188720" cy="1631879"/>
          </a:xfrm>
          <a:prstGeom prst="rect">
            <a:avLst/>
          </a:prstGeom>
          <a:solidFill>
            <a:srgbClr val="FFCCCC"/>
          </a:solidFill>
          <a:ln w="18360">
            <a:solidFill>
              <a:srgbClr val="000000"/>
            </a:solidFill>
            <a:round/>
          </a:ln>
        </p:spPr>
        <p:txBody>
          <a:bodyPr wrap="none" lIns="99000" tIns="54000" rIns="99000" bIns="54000" anchor="ctr"/>
          <a:lstStyle/>
          <a:p>
            <a:pPr algn="ctr"/>
            <a:endParaRPr dirty="0"/>
          </a:p>
          <a:p>
            <a:pPr algn="ctr"/>
            <a:r>
              <a:rPr lang="en-US" b="1" dirty="0">
                <a:latin typeface="Arial"/>
              </a:rPr>
              <a:t>Global</a:t>
            </a:r>
            <a:endParaRPr dirty="0"/>
          </a:p>
          <a:p>
            <a:pPr algn="ctr"/>
            <a:r>
              <a:rPr lang="en-US" dirty="0">
                <a:latin typeface="Arial"/>
              </a:rPr>
              <a:t>Generator</a:t>
            </a:r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</p:txBody>
      </p:sp>
      <p:sp>
        <p:nvSpPr>
          <p:cNvPr id="167" name="CustomShape 3"/>
          <p:cNvSpPr/>
          <p:nvPr/>
        </p:nvSpPr>
        <p:spPr>
          <a:xfrm>
            <a:off x="5894640" y="499860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68" name="CustomShape 4"/>
          <p:cNvSpPr/>
          <p:nvPr/>
        </p:nvSpPr>
        <p:spPr>
          <a:xfrm>
            <a:off x="5551560" y="513576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69" name="CustomShape 5"/>
          <p:cNvSpPr/>
          <p:nvPr/>
        </p:nvSpPr>
        <p:spPr>
          <a:xfrm>
            <a:off x="5894640" y="465552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70" name="CustomShape 6"/>
          <p:cNvSpPr/>
          <p:nvPr/>
        </p:nvSpPr>
        <p:spPr>
          <a:xfrm>
            <a:off x="5551560" y="486144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71" name="CustomShape 7"/>
          <p:cNvSpPr/>
          <p:nvPr/>
        </p:nvSpPr>
        <p:spPr>
          <a:xfrm>
            <a:off x="5894640" y="534132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72" name="CustomShape 8"/>
          <p:cNvSpPr/>
          <p:nvPr/>
        </p:nvSpPr>
        <p:spPr>
          <a:xfrm>
            <a:off x="6237360" y="513576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73" name="CustomShape 9"/>
          <p:cNvSpPr/>
          <p:nvPr/>
        </p:nvSpPr>
        <p:spPr>
          <a:xfrm>
            <a:off x="6237360" y="486144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74" name="Line 10"/>
          <p:cNvSpPr/>
          <p:nvPr/>
        </p:nvSpPr>
        <p:spPr>
          <a:xfrm flipV="1">
            <a:off x="5688720" y="4724280"/>
            <a:ext cx="205920" cy="2055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75" name="Line 11"/>
          <p:cNvSpPr/>
          <p:nvPr/>
        </p:nvSpPr>
        <p:spPr>
          <a:xfrm>
            <a:off x="5688720" y="4929840"/>
            <a:ext cx="205920" cy="137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76" name="Line 12"/>
          <p:cNvSpPr/>
          <p:nvPr/>
        </p:nvSpPr>
        <p:spPr>
          <a:xfrm>
            <a:off x="5688720" y="4929840"/>
            <a:ext cx="205920" cy="4802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77" name="Line 13"/>
          <p:cNvSpPr/>
          <p:nvPr/>
        </p:nvSpPr>
        <p:spPr>
          <a:xfrm flipV="1">
            <a:off x="5688720" y="5067000"/>
            <a:ext cx="205920" cy="137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78" name="Line 14"/>
          <p:cNvSpPr/>
          <p:nvPr/>
        </p:nvSpPr>
        <p:spPr>
          <a:xfrm flipH="1">
            <a:off x="5688720" y="4724280"/>
            <a:ext cx="205920" cy="479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79" name="Line 15"/>
          <p:cNvSpPr/>
          <p:nvPr/>
        </p:nvSpPr>
        <p:spPr>
          <a:xfrm flipH="1" flipV="1">
            <a:off x="5688720" y="5204160"/>
            <a:ext cx="205920" cy="2059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80" name="Line 16"/>
          <p:cNvSpPr/>
          <p:nvPr/>
        </p:nvSpPr>
        <p:spPr>
          <a:xfrm>
            <a:off x="6031800" y="4724280"/>
            <a:ext cx="205560" cy="2055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81" name="Line 17"/>
          <p:cNvSpPr/>
          <p:nvPr/>
        </p:nvSpPr>
        <p:spPr>
          <a:xfrm flipV="1">
            <a:off x="6031800" y="4929840"/>
            <a:ext cx="205560" cy="137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82" name="Line 18"/>
          <p:cNvSpPr/>
          <p:nvPr/>
        </p:nvSpPr>
        <p:spPr>
          <a:xfrm flipV="1">
            <a:off x="6031800" y="4929840"/>
            <a:ext cx="205560" cy="4802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83" name="Line 19"/>
          <p:cNvSpPr/>
          <p:nvPr/>
        </p:nvSpPr>
        <p:spPr>
          <a:xfrm>
            <a:off x="6031800" y="5067000"/>
            <a:ext cx="205560" cy="137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84" name="Line 20"/>
          <p:cNvSpPr/>
          <p:nvPr/>
        </p:nvSpPr>
        <p:spPr>
          <a:xfrm flipV="1">
            <a:off x="6031800" y="5204160"/>
            <a:ext cx="205560" cy="2059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85" name="Line 21"/>
          <p:cNvSpPr/>
          <p:nvPr/>
        </p:nvSpPr>
        <p:spPr>
          <a:xfrm>
            <a:off x="6031800" y="4724280"/>
            <a:ext cx="205560" cy="479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pic>
        <p:nvPicPr>
          <p:cNvPr id="186" name="Grafik 185"/>
          <p:cNvPicPr/>
          <p:nvPr/>
        </p:nvPicPr>
        <p:blipFill>
          <a:blip r:embed="rId2"/>
          <a:stretch>
            <a:fillRect/>
          </a:stretch>
        </p:blipFill>
        <p:spPr>
          <a:xfrm>
            <a:off x="640080" y="310608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87" name="Grafik 186"/>
          <p:cNvPicPr/>
          <p:nvPr/>
        </p:nvPicPr>
        <p:blipFill>
          <a:blip r:embed="rId3"/>
          <a:stretch>
            <a:fillRect/>
          </a:stretch>
        </p:blipFill>
        <p:spPr>
          <a:xfrm>
            <a:off x="548640" y="319752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88" name="Grafik 187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" y="328896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89" name="Grafik 188"/>
          <p:cNvPicPr/>
          <p:nvPr/>
        </p:nvPicPr>
        <p:blipFill>
          <a:blip r:embed="rId5"/>
          <a:stretch>
            <a:fillRect/>
          </a:stretch>
        </p:blipFill>
        <p:spPr>
          <a:xfrm>
            <a:off x="365760" y="338040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90" name="Grafik 189"/>
          <p:cNvPicPr/>
          <p:nvPr/>
        </p:nvPicPr>
        <p:blipFill>
          <a:blip r:embed="rId6"/>
          <a:stretch>
            <a:fillRect/>
          </a:stretch>
        </p:blipFill>
        <p:spPr>
          <a:xfrm>
            <a:off x="7955280" y="208368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91" name="Grafik 190"/>
          <p:cNvPicPr/>
          <p:nvPr/>
        </p:nvPicPr>
        <p:blipFill>
          <a:blip r:embed="rId7"/>
          <a:stretch>
            <a:fillRect/>
          </a:stretch>
        </p:blipFill>
        <p:spPr>
          <a:xfrm>
            <a:off x="4300560" y="2175120"/>
            <a:ext cx="548640" cy="548640"/>
          </a:xfrm>
          <a:prstGeom prst="rect">
            <a:avLst/>
          </a:prstGeom>
          <a:ln>
            <a:noFill/>
          </a:ln>
        </p:spPr>
      </p:pic>
      <p:pic>
        <p:nvPicPr>
          <p:cNvPr id="192" name="Grafik 191"/>
          <p:cNvPicPr/>
          <p:nvPr/>
        </p:nvPicPr>
        <p:blipFill>
          <a:blip r:embed="rId5"/>
          <a:stretch>
            <a:fillRect/>
          </a:stretch>
        </p:blipFill>
        <p:spPr>
          <a:xfrm>
            <a:off x="274320" y="347184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93" name="Grafik 192"/>
          <p:cNvPicPr/>
          <p:nvPr/>
        </p:nvPicPr>
        <p:blipFill>
          <a:blip r:embed="rId2"/>
          <a:stretch>
            <a:fillRect/>
          </a:stretch>
        </p:blipFill>
        <p:spPr>
          <a:xfrm>
            <a:off x="2455200" y="190080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94" name="Grafik 193"/>
          <p:cNvPicPr/>
          <p:nvPr/>
        </p:nvPicPr>
        <p:blipFill>
          <a:blip r:embed="rId3"/>
          <a:stretch>
            <a:fillRect/>
          </a:stretch>
        </p:blipFill>
        <p:spPr>
          <a:xfrm>
            <a:off x="2363760" y="199224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95" name="Grafik 194"/>
          <p:cNvPicPr/>
          <p:nvPr/>
        </p:nvPicPr>
        <p:blipFill>
          <a:blip r:embed="rId4"/>
          <a:stretch>
            <a:fillRect/>
          </a:stretch>
        </p:blipFill>
        <p:spPr>
          <a:xfrm>
            <a:off x="2272320" y="208368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96" name="Grafik 195"/>
          <p:cNvPicPr/>
          <p:nvPr/>
        </p:nvPicPr>
        <p:blipFill>
          <a:blip r:embed="rId5"/>
          <a:stretch>
            <a:fillRect/>
          </a:stretch>
        </p:blipFill>
        <p:spPr>
          <a:xfrm>
            <a:off x="2180880" y="2175120"/>
            <a:ext cx="1005840" cy="1005840"/>
          </a:xfrm>
          <a:prstGeom prst="rect">
            <a:avLst/>
          </a:prstGeom>
          <a:ln w="6480">
            <a:noFill/>
          </a:ln>
        </p:spPr>
      </p:pic>
      <p:pic>
        <p:nvPicPr>
          <p:cNvPr id="197" name="Grafik 196"/>
          <p:cNvPicPr/>
          <p:nvPr/>
        </p:nvPicPr>
        <p:blipFill>
          <a:blip r:embed="rId5"/>
          <a:stretch>
            <a:fillRect/>
          </a:stretch>
        </p:blipFill>
        <p:spPr>
          <a:xfrm>
            <a:off x="2089440" y="2266560"/>
            <a:ext cx="1005840" cy="1005840"/>
          </a:xfrm>
          <a:prstGeom prst="rect">
            <a:avLst/>
          </a:prstGeom>
          <a:ln w="6480">
            <a:noFill/>
          </a:ln>
        </p:spPr>
      </p:pic>
      <p:sp>
        <p:nvSpPr>
          <p:cNvPr id="198" name="Line 22"/>
          <p:cNvSpPr/>
          <p:nvPr/>
        </p:nvSpPr>
        <p:spPr>
          <a:xfrm>
            <a:off x="2089440" y="226656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199" name="Line 23"/>
          <p:cNvSpPr/>
          <p:nvPr/>
        </p:nvSpPr>
        <p:spPr>
          <a:xfrm>
            <a:off x="2598480" y="226656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0" name="Line 24"/>
          <p:cNvSpPr/>
          <p:nvPr/>
        </p:nvSpPr>
        <p:spPr>
          <a:xfrm>
            <a:off x="2851560" y="226656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1" name="Line 25"/>
          <p:cNvSpPr/>
          <p:nvPr/>
        </p:nvSpPr>
        <p:spPr>
          <a:xfrm>
            <a:off x="3095280" y="226656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2" name="Line 26"/>
          <p:cNvSpPr/>
          <p:nvPr/>
        </p:nvSpPr>
        <p:spPr>
          <a:xfrm>
            <a:off x="2342160" y="226656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3" name="Line 27"/>
          <p:cNvSpPr/>
          <p:nvPr/>
        </p:nvSpPr>
        <p:spPr>
          <a:xfrm>
            <a:off x="2089440" y="327240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4" name="Line 28"/>
          <p:cNvSpPr/>
          <p:nvPr/>
        </p:nvSpPr>
        <p:spPr>
          <a:xfrm>
            <a:off x="2089440" y="226656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5" name="Line 29"/>
          <p:cNvSpPr/>
          <p:nvPr/>
        </p:nvSpPr>
        <p:spPr>
          <a:xfrm>
            <a:off x="2089440" y="302400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6" name="Line 30"/>
          <p:cNvSpPr/>
          <p:nvPr/>
        </p:nvSpPr>
        <p:spPr>
          <a:xfrm>
            <a:off x="2089440" y="277308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7" name="Line 31"/>
          <p:cNvSpPr/>
          <p:nvPr/>
        </p:nvSpPr>
        <p:spPr>
          <a:xfrm>
            <a:off x="2089440" y="252216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8" name="Line 32"/>
          <p:cNvSpPr/>
          <p:nvPr/>
        </p:nvSpPr>
        <p:spPr>
          <a:xfrm>
            <a:off x="2180880" y="217512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09" name="Line 33"/>
          <p:cNvSpPr/>
          <p:nvPr/>
        </p:nvSpPr>
        <p:spPr>
          <a:xfrm>
            <a:off x="2272320" y="208368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0" name="Line 34"/>
          <p:cNvSpPr/>
          <p:nvPr/>
        </p:nvSpPr>
        <p:spPr>
          <a:xfrm>
            <a:off x="2363760" y="199224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1" name="Line 35"/>
          <p:cNvSpPr/>
          <p:nvPr/>
        </p:nvSpPr>
        <p:spPr>
          <a:xfrm>
            <a:off x="2455200" y="190080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2" name="Line 36"/>
          <p:cNvSpPr/>
          <p:nvPr/>
        </p:nvSpPr>
        <p:spPr>
          <a:xfrm>
            <a:off x="3186720" y="217512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3" name="Line 37"/>
          <p:cNvSpPr/>
          <p:nvPr/>
        </p:nvSpPr>
        <p:spPr>
          <a:xfrm>
            <a:off x="3278160" y="208368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4" name="Line 38"/>
          <p:cNvSpPr/>
          <p:nvPr/>
        </p:nvSpPr>
        <p:spPr>
          <a:xfrm>
            <a:off x="3369600" y="199224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5" name="Line 39"/>
          <p:cNvSpPr/>
          <p:nvPr/>
        </p:nvSpPr>
        <p:spPr>
          <a:xfrm>
            <a:off x="3461040" y="190080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6" name="Line 40"/>
          <p:cNvSpPr/>
          <p:nvPr/>
        </p:nvSpPr>
        <p:spPr>
          <a:xfrm>
            <a:off x="2180880" y="217512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7" name="Line 41"/>
          <p:cNvSpPr/>
          <p:nvPr/>
        </p:nvSpPr>
        <p:spPr>
          <a:xfrm>
            <a:off x="2272320" y="208368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8" name="Line 42"/>
          <p:cNvSpPr/>
          <p:nvPr/>
        </p:nvSpPr>
        <p:spPr>
          <a:xfrm>
            <a:off x="2363760" y="199224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19" name="Line 43"/>
          <p:cNvSpPr/>
          <p:nvPr/>
        </p:nvSpPr>
        <p:spPr>
          <a:xfrm>
            <a:off x="2455200" y="190080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0" name="Line 44"/>
          <p:cNvSpPr/>
          <p:nvPr/>
        </p:nvSpPr>
        <p:spPr>
          <a:xfrm>
            <a:off x="3369600" y="290664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1" name="Line 45"/>
          <p:cNvSpPr/>
          <p:nvPr/>
        </p:nvSpPr>
        <p:spPr>
          <a:xfrm>
            <a:off x="3278160" y="299808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2" name="Line 46"/>
          <p:cNvSpPr/>
          <p:nvPr/>
        </p:nvSpPr>
        <p:spPr>
          <a:xfrm>
            <a:off x="3186720" y="308952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3" name="Line 47"/>
          <p:cNvSpPr/>
          <p:nvPr/>
        </p:nvSpPr>
        <p:spPr>
          <a:xfrm>
            <a:off x="3095280" y="318096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4" name="Line 48"/>
          <p:cNvSpPr/>
          <p:nvPr/>
        </p:nvSpPr>
        <p:spPr>
          <a:xfrm>
            <a:off x="3095280" y="294048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5" name="Line 49"/>
          <p:cNvSpPr/>
          <p:nvPr/>
        </p:nvSpPr>
        <p:spPr>
          <a:xfrm>
            <a:off x="3095280" y="268776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6" name="Line 50"/>
          <p:cNvSpPr/>
          <p:nvPr/>
        </p:nvSpPr>
        <p:spPr>
          <a:xfrm>
            <a:off x="3095280" y="244944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7" name="Line 51"/>
          <p:cNvSpPr/>
          <p:nvPr/>
        </p:nvSpPr>
        <p:spPr>
          <a:xfrm>
            <a:off x="3186720" y="283248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8" name="Line 52"/>
          <p:cNvSpPr/>
          <p:nvPr/>
        </p:nvSpPr>
        <p:spPr>
          <a:xfrm>
            <a:off x="3186720" y="257976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29" name="Line 53"/>
          <p:cNvSpPr/>
          <p:nvPr/>
        </p:nvSpPr>
        <p:spPr>
          <a:xfrm>
            <a:off x="3186720" y="234144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0" name="Line 54"/>
          <p:cNvSpPr/>
          <p:nvPr/>
        </p:nvSpPr>
        <p:spPr>
          <a:xfrm>
            <a:off x="3278160" y="273240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1" name="Line 55"/>
          <p:cNvSpPr/>
          <p:nvPr/>
        </p:nvSpPr>
        <p:spPr>
          <a:xfrm>
            <a:off x="3278160" y="247968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2" name="Line 56"/>
          <p:cNvSpPr/>
          <p:nvPr/>
        </p:nvSpPr>
        <p:spPr>
          <a:xfrm>
            <a:off x="3278160" y="224136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3" name="Line 57"/>
          <p:cNvSpPr/>
          <p:nvPr/>
        </p:nvSpPr>
        <p:spPr>
          <a:xfrm>
            <a:off x="3369600" y="263232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4" name="Line 58"/>
          <p:cNvSpPr/>
          <p:nvPr/>
        </p:nvSpPr>
        <p:spPr>
          <a:xfrm>
            <a:off x="3369600" y="237960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5" name="Line 59"/>
          <p:cNvSpPr/>
          <p:nvPr/>
        </p:nvSpPr>
        <p:spPr>
          <a:xfrm>
            <a:off x="3369600" y="2141280"/>
            <a:ext cx="914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6" name="Line 60"/>
          <p:cNvSpPr/>
          <p:nvPr/>
        </p:nvSpPr>
        <p:spPr>
          <a:xfrm>
            <a:off x="2442240" y="217512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7" name="Line 61"/>
          <p:cNvSpPr/>
          <p:nvPr/>
        </p:nvSpPr>
        <p:spPr>
          <a:xfrm>
            <a:off x="2702880" y="217512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8" name="Line 62"/>
          <p:cNvSpPr/>
          <p:nvPr/>
        </p:nvSpPr>
        <p:spPr>
          <a:xfrm>
            <a:off x="2934000" y="217512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39" name="Line 63"/>
          <p:cNvSpPr/>
          <p:nvPr/>
        </p:nvSpPr>
        <p:spPr>
          <a:xfrm>
            <a:off x="2546640" y="208368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40" name="Line 64"/>
          <p:cNvSpPr/>
          <p:nvPr/>
        </p:nvSpPr>
        <p:spPr>
          <a:xfrm>
            <a:off x="2807280" y="208368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41" name="Line 65"/>
          <p:cNvSpPr/>
          <p:nvPr/>
        </p:nvSpPr>
        <p:spPr>
          <a:xfrm>
            <a:off x="3038400" y="208368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42" name="Line 66"/>
          <p:cNvSpPr/>
          <p:nvPr/>
        </p:nvSpPr>
        <p:spPr>
          <a:xfrm>
            <a:off x="2638080" y="199224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43" name="Line 67"/>
          <p:cNvSpPr/>
          <p:nvPr/>
        </p:nvSpPr>
        <p:spPr>
          <a:xfrm>
            <a:off x="2898720" y="199224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44" name="Line 68"/>
          <p:cNvSpPr/>
          <p:nvPr/>
        </p:nvSpPr>
        <p:spPr>
          <a:xfrm>
            <a:off x="3129840" y="199224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45" name="Line 69"/>
          <p:cNvSpPr/>
          <p:nvPr/>
        </p:nvSpPr>
        <p:spPr>
          <a:xfrm>
            <a:off x="2723040" y="190080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46" name="Line 70"/>
          <p:cNvSpPr/>
          <p:nvPr/>
        </p:nvSpPr>
        <p:spPr>
          <a:xfrm>
            <a:off x="2983680" y="190080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47" name="Line 71"/>
          <p:cNvSpPr/>
          <p:nvPr/>
        </p:nvSpPr>
        <p:spPr>
          <a:xfrm>
            <a:off x="3214800" y="1900800"/>
            <a:ext cx="0" cy="914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pic>
        <p:nvPicPr>
          <p:cNvPr id="248" name="Grafik 247"/>
          <p:cNvPicPr/>
          <p:nvPr/>
        </p:nvPicPr>
        <p:blipFill>
          <a:blip r:embed="rId2"/>
          <a:stretch>
            <a:fillRect/>
          </a:stretch>
        </p:blipFill>
        <p:spPr>
          <a:xfrm>
            <a:off x="4290480" y="4441680"/>
            <a:ext cx="536400" cy="536400"/>
          </a:xfrm>
          <a:prstGeom prst="rect">
            <a:avLst/>
          </a:prstGeom>
          <a:ln w="6480">
            <a:noFill/>
          </a:ln>
        </p:spPr>
      </p:pic>
      <p:pic>
        <p:nvPicPr>
          <p:cNvPr id="249" name="Grafik 248"/>
          <p:cNvPicPr/>
          <p:nvPr/>
        </p:nvPicPr>
        <p:blipFill>
          <a:blip r:embed="rId3"/>
          <a:stretch>
            <a:fillRect/>
          </a:stretch>
        </p:blipFill>
        <p:spPr>
          <a:xfrm>
            <a:off x="4210920" y="4532760"/>
            <a:ext cx="536760" cy="536760"/>
          </a:xfrm>
          <a:prstGeom prst="rect">
            <a:avLst/>
          </a:prstGeom>
          <a:ln w="6480">
            <a:noFill/>
          </a:ln>
        </p:spPr>
      </p:pic>
      <p:pic>
        <p:nvPicPr>
          <p:cNvPr id="250" name="Grafik 249"/>
          <p:cNvPicPr/>
          <p:nvPr/>
        </p:nvPicPr>
        <p:blipFill>
          <a:blip r:embed="rId4"/>
          <a:stretch>
            <a:fillRect/>
          </a:stretch>
        </p:blipFill>
        <p:spPr>
          <a:xfrm>
            <a:off x="4123800" y="4635720"/>
            <a:ext cx="536400" cy="536400"/>
          </a:xfrm>
          <a:prstGeom prst="rect">
            <a:avLst/>
          </a:prstGeom>
          <a:ln w="6480">
            <a:noFill/>
          </a:ln>
        </p:spPr>
      </p:pic>
      <p:pic>
        <p:nvPicPr>
          <p:cNvPr id="251" name="Grafik 250"/>
          <p:cNvPicPr/>
          <p:nvPr/>
        </p:nvPicPr>
        <p:blipFill>
          <a:blip r:embed="rId5"/>
          <a:stretch>
            <a:fillRect/>
          </a:stretch>
        </p:blipFill>
        <p:spPr>
          <a:xfrm>
            <a:off x="4123800" y="4635720"/>
            <a:ext cx="536760" cy="536760"/>
          </a:xfrm>
          <a:prstGeom prst="rect">
            <a:avLst/>
          </a:prstGeom>
          <a:ln w="6480">
            <a:noFill/>
          </a:ln>
        </p:spPr>
      </p:pic>
      <p:pic>
        <p:nvPicPr>
          <p:cNvPr id="252" name="Grafik 251"/>
          <p:cNvPicPr/>
          <p:nvPr/>
        </p:nvPicPr>
        <p:blipFill>
          <a:blip r:embed="rId5"/>
          <a:stretch>
            <a:fillRect/>
          </a:stretch>
        </p:blipFill>
        <p:spPr>
          <a:xfrm>
            <a:off x="4026240" y="4733280"/>
            <a:ext cx="536400" cy="536400"/>
          </a:xfrm>
          <a:prstGeom prst="rect">
            <a:avLst/>
          </a:prstGeom>
          <a:ln w="6480">
            <a:noFill/>
          </a:ln>
        </p:spPr>
      </p:pic>
      <p:pic>
        <p:nvPicPr>
          <p:cNvPr id="253" name="Grafik 252"/>
          <p:cNvPicPr/>
          <p:nvPr/>
        </p:nvPicPr>
        <p:blipFill>
          <a:blip r:embed="rId7"/>
          <a:stretch>
            <a:fillRect/>
          </a:stretch>
        </p:blipFill>
        <p:spPr>
          <a:xfrm>
            <a:off x="4209120" y="2266560"/>
            <a:ext cx="548640" cy="548640"/>
          </a:xfrm>
          <a:prstGeom prst="rect">
            <a:avLst/>
          </a:prstGeom>
          <a:ln>
            <a:noFill/>
          </a:ln>
        </p:spPr>
      </p:pic>
      <p:pic>
        <p:nvPicPr>
          <p:cNvPr id="254" name="Grafik 253"/>
          <p:cNvPicPr/>
          <p:nvPr/>
        </p:nvPicPr>
        <p:blipFill>
          <a:blip r:embed="rId7"/>
          <a:stretch>
            <a:fillRect/>
          </a:stretch>
        </p:blipFill>
        <p:spPr>
          <a:xfrm>
            <a:off x="4117680" y="2358000"/>
            <a:ext cx="548640" cy="548640"/>
          </a:xfrm>
          <a:prstGeom prst="rect">
            <a:avLst/>
          </a:prstGeom>
          <a:ln>
            <a:noFill/>
          </a:ln>
        </p:spPr>
      </p:pic>
      <p:pic>
        <p:nvPicPr>
          <p:cNvPr id="255" name="Grafik 254"/>
          <p:cNvPicPr/>
          <p:nvPr/>
        </p:nvPicPr>
        <p:blipFill>
          <a:blip r:embed="rId7"/>
          <a:stretch>
            <a:fillRect/>
          </a:stretch>
        </p:blipFill>
        <p:spPr>
          <a:xfrm>
            <a:off x="4026240" y="244944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56" name="CustomShape 72"/>
          <p:cNvSpPr/>
          <p:nvPr/>
        </p:nvSpPr>
        <p:spPr>
          <a:xfrm>
            <a:off x="2089440" y="2522160"/>
            <a:ext cx="252720" cy="250920"/>
          </a:xfrm>
          <a:prstGeom prst="rect">
            <a:avLst/>
          </a:prstGeom>
          <a:solidFill>
            <a:srgbClr val="FF6666"/>
          </a:solidFill>
          <a:ln>
            <a:noFill/>
          </a:ln>
        </p:spPr>
      </p:sp>
      <p:sp>
        <p:nvSpPr>
          <p:cNvPr id="257" name="CustomShape 73"/>
          <p:cNvSpPr/>
          <p:nvPr/>
        </p:nvSpPr>
        <p:spPr>
          <a:xfrm>
            <a:off x="5378400" y="1731961"/>
            <a:ext cx="1188720" cy="1631879"/>
          </a:xfrm>
          <a:prstGeom prst="rect">
            <a:avLst/>
          </a:prstGeom>
          <a:solidFill>
            <a:srgbClr val="FFCCCC"/>
          </a:solidFill>
          <a:ln w="18360">
            <a:solidFill>
              <a:srgbClr val="000000"/>
            </a:solidFill>
            <a:round/>
          </a:ln>
        </p:spPr>
        <p:txBody>
          <a:bodyPr wrap="none" lIns="99000" tIns="54000" rIns="99000" bIns="54000" anchor="ctr"/>
          <a:lstStyle/>
          <a:p>
            <a:pPr algn="ctr"/>
            <a:endParaRPr dirty="0"/>
          </a:p>
          <a:p>
            <a:pPr algn="ctr"/>
            <a:r>
              <a:rPr lang="en-US" b="1" dirty="0">
                <a:latin typeface="Arial"/>
              </a:rPr>
              <a:t>Local</a:t>
            </a:r>
            <a:endParaRPr dirty="0"/>
          </a:p>
          <a:p>
            <a:pPr algn="ctr"/>
            <a:r>
              <a:rPr lang="en-US" dirty="0">
                <a:latin typeface="Arial"/>
              </a:rPr>
              <a:t>Generator</a:t>
            </a:r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</p:txBody>
      </p:sp>
      <p:sp>
        <p:nvSpPr>
          <p:cNvPr id="258" name="CustomShape 74"/>
          <p:cNvSpPr/>
          <p:nvPr/>
        </p:nvSpPr>
        <p:spPr>
          <a:xfrm>
            <a:off x="5894640" y="279252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259" name="CustomShape 75"/>
          <p:cNvSpPr/>
          <p:nvPr/>
        </p:nvSpPr>
        <p:spPr>
          <a:xfrm>
            <a:off x="5551560" y="292968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260" name="CustomShape 76"/>
          <p:cNvSpPr/>
          <p:nvPr/>
        </p:nvSpPr>
        <p:spPr>
          <a:xfrm>
            <a:off x="5894640" y="244944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261" name="CustomShape 77"/>
          <p:cNvSpPr/>
          <p:nvPr/>
        </p:nvSpPr>
        <p:spPr>
          <a:xfrm>
            <a:off x="5551560" y="265536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262" name="CustomShape 78"/>
          <p:cNvSpPr/>
          <p:nvPr/>
        </p:nvSpPr>
        <p:spPr>
          <a:xfrm>
            <a:off x="5894640" y="313524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263" name="CustomShape 79"/>
          <p:cNvSpPr/>
          <p:nvPr/>
        </p:nvSpPr>
        <p:spPr>
          <a:xfrm>
            <a:off x="6237360" y="292968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264" name="CustomShape 80"/>
          <p:cNvSpPr/>
          <p:nvPr/>
        </p:nvSpPr>
        <p:spPr>
          <a:xfrm>
            <a:off x="6237360" y="2655360"/>
            <a:ext cx="137160" cy="13716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265" name="Line 81"/>
          <p:cNvSpPr/>
          <p:nvPr/>
        </p:nvSpPr>
        <p:spPr>
          <a:xfrm flipV="1">
            <a:off x="5688720" y="2518200"/>
            <a:ext cx="205920" cy="2055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66" name="Line 82"/>
          <p:cNvSpPr/>
          <p:nvPr/>
        </p:nvSpPr>
        <p:spPr>
          <a:xfrm>
            <a:off x="5688720" y="2723760"/>
            <a:ext cx="205920" cy="137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67" name="Line 83"/>
          <p:cNvSpPr/>
          <p:nvPr/>
        </p:nvSpPr>
        <p:spPr>
          <a:xfrm>
            <a:off x="5688720" y="2723760"/>
            <a:ext cx="205920" cy="4802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68" name="Line 84"/>
          <p:cNvSpPr/>
          <p:nvPr/>
        </p:nvSpPr>
        <p:spPr>
          <a:xfrm flipV="1">
            <a:off x="5688720" y="2860920"/>
            <a:ext cx="205920" cy="137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69" name="Line 85"/>
          <p:cNvSpPr/>
          <p:nvPr/>
        </p:nvSpPr>
        <p:spPr>
          <a:xfrm flipH="1">
            <a:off x="5688720" y="2518200"/>
            <a:ext cx="205920" cy="479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70" name="Line 86"/>
          <p:cNvSpPr/>
          <p:nvPr/>
        </p:nvSpPr>
        <p:spPr>
          <a:xfrm flipH="1" flipV="1">
            <a:off x="5688720" y="2998080"/>
            <a:ext cx="205920" cy="2059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71" name="Line 87"/>
          <p:cNvSpPr/>
          <p:nvPr/>
        </p:nvSpPr>
        <p:spPr>
          <a:xfrm>
            <a:off x="6031800" y="2518200"/>
            <a:ext cx="205560" cy="2055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72" name="Line 88"/>
          <p:cNvSpPr/>
          <p:nvPr/>
        </p:nvSpPr>
        <p:spPr>
          <a:xfrm flipV="1">
            <a:off x="6031800" y="2723760"/>
            <a:ext cx="205560" cy="137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73" name="Line 89"/>
          <p:cNvSpPr/>
          <p:nvPr/>
        </p:nvSpPr>
        <p:spPr>
          <a:xfrm flipV="1">
            <a:off x="6031800" y="2723760"/>
            <a:ext cx="205560" cy="4802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74" name="Line 90"/>
          <p:cNvSpPr/>
          <p:nvPr/>
        </p:nvSpPr>
        <p:spPr>
          <a:xfrm>
            <a:off x="6031800" y="2860920"/>
            <a:ext cx="205560" cy="137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75" name="Line 91"/>
          <p:cNvSpPr/>
          <p:nvPr/>
        </p:nvSpPr>
        <p:spPr>
          <a:xfrm flipV="1">
            <a:off x="6031800" y="2998080"/>
            <a:ext cx="205560" cy="2059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76" name="Line 92"/>
          <p:cNvSpPr/>
          <p:nvPr/>
        </p:nvSpPr>
        <p:spPr>
          <a:xfrm>
            <a:off x="6031800" y="2518200"/>
            <a:ext cx="205560" cy="479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pic>
        <p:nvPicPr>
          <p:cNvPr id="277" name="Grafik 276"/>
          <p:cNvPicPr/>
          <p:nvPr/>
        </p:nvPicPr>
        <p:blipFill>
          <a:blip r:embed="rId8"/>
          <a:stretch>
            <a:fillRect/>
          </a:stretch>
        </p:blipFill>
        <p:spPr>
          <a:xfrm>
            <a:off x="7132320" y="235800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278" name="Line 93"/>
          <p:cNvSpPr/>
          <p:nvPr/>
        </p:nvSpPr>
        <p:spPr>
          <a:xfrm>
            <a:off x="7955280" y="208368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79" name="Line 94"/>
          <p:cNvSpPr/>
          <p:nvPr/>
        </p:nvSpPr>
        <p:spPr>
          <a:xfrm>
            <a:off x="8464320" y="208368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80" name="Line 95"/>
          <p:cNvSpPr/>
          <p:nvPr/>
        </p:nvSpPr>
        <p:spPr>
          <a:xfrm>
            <a:off x="8717400" y="208368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81" name="Line 96"/>
          <p:cNvSpPr/>
          <p:nvPr/>
        </p:nvSpPr>
        <p:spPr>
          <a:xfrm>
            <a:off x="8961120" y="208368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82" name="Line 97"/>
          <p:cNvSpPr/>
          <p:nvPr/>
        </p:nvSpPr>
        <p:spPr>
          <a:xfrm>
            <a:off x="8208000" y="2083680"/>
            <a:ext cx="0" cy="100584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83" name="Line 98"/>
          <p:cNvSpPr/>
          <p:nvPr/>
        </p:nvSpPr>
        <p:spPr>
          <a:xfrm>
            <a:off x="7955280" y="308952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84" name="Line 99"/>
          <p:cNvSpPr/>
          <p:nvPr/>
        </p:nvSpPr>
        <p:spPr>
          <a:xfrm>
            <a:off x="7955280" y="208368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85" name="Line 100"/>
          <p:cNvSpPr/>
          <p:nvPr/>
        </p:nvSpPr>
        <p:spPr>
          <a:xfrm>
            <a:off x="7955280" y="284112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86" name="Line 101"/>
          <p:cNvSpPr/>
          <p:nvPr/>
        </p:nvSpPr>
        <p:spPr>
          <a:xfrm>
            <a:off x="7955280" y="259020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87" name="Line 102"/>
          <p:cNvSpPr/>
          <p:nvPr/>
        </p:nvSpPr>
        <p:spPr>
          <a:xfrm>
            <a:off x="7955280" y="2339280"/>
            <a:ext cx="1005840" cy="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</p:sp>
      <p:sp>
        <p:nvSpPr>
          <p:cNvPr id="288" name="CustomShape 103"/>
          <p:cNvSpPr/>
          <p:nvPr/>
        </p:nvSpPr>
        <p:spPr>
          <a:xfrm>
            <a:off x="7955280" y="2339280"/>
            <a:ext cx="252720" cy="250920"/>
          </a:xfrm>
          <a:prstGeom prst="rect">
            <a:avLst/>
          </a:prstGeom>
          <a:solidFill>
            <a:srgbClr val="FF6666"/>
          </a:solidFill>
          <a:ln>
            <a:noFill/>
          </a:ln>
        </p:spPr>
      </p:sp>
      <p:pic>
        <p:nvPicPr>
          <p:cNvPr id="289" name="Grafik 288"/>
          <p:cNvPicPr/>
          <p:nvPr/>
        </p:nvPicPr>
        <p:blipFill>
          <a:blip r:embed="rId6"/>
          <a:stretch>
            <a:fillRect/>
          </a:stretch>
        </p:blipFill>
        <p:spPr>
          <a:xfrm>
            <a:off x="7531200" y="4654800"/>
            <a:ext cx="545760" cy="537840"/>
          </a:xfrm>
          <a:prstGeom prst="rect">
            <a:avLst/>
          </a:prstGeom>
          <a:ln w="6480">
            <a:noFill/>
          </a:ln>
        </p:spPr>
      </p:pic>
      <p:sp>
        <p:nvSpPr>
          <p:cNvPr id="290" name="Line 104"/>
          <p:cNvSpPr/>
          <p:nvPr/>
        </p:nvSpPr>
        <p:spPr>
          <a:xfrm>
            <a:off x="1828800" y="1463040"/>
            <a:ext cx="0" cy="4846320"/>
          </a:xfrm>
          <a:prstGeom prst="line">
            <a:avLst/>
          </a:prstGeom>
          <a:ln w="18360">
            <a:solidFill>
              <a:srgbClr val="000000"/>
            </a:solidFill>
            <a:custDash>
              <a:ds d="500000" sp="500000"/>
              <a:ds d="500000" sp="500000"/>
            </a:custDash>
            <a:round/>
          </a:ln>
        </p:spPr>
      </p:sp>
      <p:sp>
        <p:nvSpPr>
          <p:cNvPr id="291" name="Line 105"/>
          <p:cNvSpPr/>
          <p:nvPr/>
        </p:nvSpPr>
        <p:spPr>
          <a:xfrm>
            <a:off x="5120640" y="1463040"/>
            <a:ext cx="0" cy="4846320"/>
          </a:xfrm>
          <a:prstGeom prst="line">
            <a:avLst/>
          </a:prstGeom>
          <a:ln w="18360">
            <a:solidFill>
              <a:srgbClr val="000000"/>
            </a:solidFill>
            <a:custDash>
              <a:ds d="500000" sp="500000"/>
              <a:ds d="500000" sp="500000"/>
            </a:custDash>
            <a:round/>
          </a:ln>
        </p:spPr>
      </p:sp>
      <p:sp>
        <p:nvSpPr>
          <p:cNvPr id="292" name="Line 106"/>
          <p:cNvSpPr/>
          <p:nvPr/>
        </p:nvSpPr>
        <p:spPr>
          <a:xfrm>
            <a:off x="6824880" y="1463040"/>
            <a:ext cx="0" cy="4846320"/>
          </a:xfrm>
          <a:prstGeom prst="line">
            <a:avLst/>
          </a:prstGeom>
          <a:ln w="18360">
            <a:solidFill>
              <a:srgbClr val="000000"/>
            </a:solidFill>
            <a:custDash>
              <a:ds d="500000" sp="500000"/>
              <a:ds d="500000" sp="500000"/>
            </a:custDash>
            <a:round/>
          </a:ln>
        </p:spPr>
      </p:sp>
      <p:sp>
        <p:nvSpPr>
          <p:cNvPr id="293" name="TextShape 107"/>
          <p:cNvSpPr txBox="1"/>
          <p:nvPr/>
        </p:nvSpPr>
        <p:spPr>
          <a:xfrm>
            <a:off x="529200" y="5888160"/>
            <a:ext cx="73152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latin typeface="Arial"/>
              </a:rPr>
              <a:t>Input</a:t>
            </a:r>
            <a:endParaRPr/>
          </a:p>
        </p:txBody>
      </p:sp>
      <p:sp>
        <p:nvSpPr>
          <p:cNvPr id="294" name="TextShape 108"/>
          <p:cNvSpPr txBox="1"/>
          <p:nvPr/>
        </p:nvSpPr>
        <p:spPr>
          <a:xfrm>
            <a:off x="2576880" y="5868720"/>
            <a:ext cx="173736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latin typeface="Arial"/>
              </a:rPr>
              <a:t>Preprocessing</a:t>
            </a:r>
            <a:endParaRPr/>
          </a:p>
        </p:txBody>
      </p:sp>
      <p:sp>
        <p:nvSpPr>
          <p:cNvPr id="295" name="TextShape 109"/>
          <p:cNvSpPr txBox="1"/>
          <p:nvPr/>
        </p:nvSpPr>
        <p:spPr>
          <a:xfrm>
            <a:off x="5119920" y="5780160"/>
            <a:ext cx="1737360" cy="6022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US">
                <a:latin typeface="Arial"/>
              </a:rPr>
              <a:t>Pix2Pix Generators</a:t>
            </a:r>
            <a:endParaRPr/>
          </a:p>
        </p:txBody>
      </p:sp>
      <p:sp>
        <p:nvSpPr>
          <p:cNvPr id="296" name="TextShape 110"/>
          <p:cNvSpPr txBox="1"/>
          <p:nvPr/>
        </p:nvSpPr>
        <p:spPr>
          <a:xfrm>
            <a:off x="7542000" y="5894640"/>
            <a:ext cx="105336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latin typeface="Arial"/>
              </a:rPr>
              <a:t>Output</a:t>
            </a:r>
            <a:endParaRPr/>
          </a:p>
        </p:txBody>
      </p:sp>
      <p:sp>
        <p:nvSpPr>
          <p:cNvPr id="297" name="Line 111"/>
          <p:cNvSpPr/>
          <p:nvPr/>
        </p:nvSpPr>
        <p:spPr>
          <a:xfrm flipV="1">
            <a:off x="822960" y="4912560"/>
            <a:ext cx="3108960" cy="57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298" name="Line 112"/>
          <p:cNvSpPr/>
          <p:nvPr/>
        </p:nvSpPr>
        <p:spPr>
          <a:xfrm>
            <a:off x="822960" y="2632320"/>
            <a:ext cx="126648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299" name="Line 113"/>
          <p:cNvSpPr/>
          <p:nvPr/>
        </p:nvSpPr>
        <p:spPr>
          <a:xfrm flipV="1">
            <a:off x="822960" y="4552560"/>
            <a:ext cx="0" cy="3657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300" name="Line 114"/>
          <p:cNvSpPr/>
          <p:nvPr/>
        </p:nvSpPr>
        <p:spPr>
          <a:xfrm flipV="1">
            <a:off x="822960" y="2632320"/>
            <a:ext cx="0" cy="3657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301" name="Line 115"/>
          <p:cNvSpPr/>
          <p:nvPr/>
        </p:nvSpPr>
        <p:spPr>
          <a:xfrm>
            <a:off x="3566160" y="2626560"/>
            <a:ext cx="45720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302" name="Line 116"/>
          <p:cNvSpPr/>
          <p:nvPr/>
        </p:nvSpPr>
        <p:spPr>
          <a:xfrm>
            <a:off x="4937760" y="2632320"/>
            <a:ext cx="44064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303" name="Line 117"/>
          <p:cNvSpPr/>
          <p:nvPr/>
        </p:nvSpPr>
        <p:spPr>
          <a:xfrm>
            <a:off x="4937760" y="4918320"/>
            <a:ext cx="44064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304" name="Line 118"/>
          <p:cNvSpPr/>
          <p:nvPr/>
        </p:nvSpPr>
        <p:spPr>
          <a:xfrm>
            <a:off x="6567120" y="2632320"/>
            <a:ext cx="56520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305" name="Line 119"/>
          <p:cNvSpPr/>
          <p:nvPr/>
        </p:nvSpPr>
        <p:spPr>
          <a:xfrm>
            <a:off x="6567120" y="4918320"/>
            <a:ext cx="96408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306" name="Line 120"/>
          <p:cNvSpPr/>
          <p:nvPr/>
        </p:nvSpPr>
        <p:spPr>
          <a:xfrm>
            <a:off x="7680960" y="2632320"/>
            <a:ext cx="27432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307" name="TextShape 121"/>
          <p:cNvSpPr txBox="1"/>
          <p:nvPr/>
        </p:nvSpPr>
        <p:spPr>
          <a:xfrm>
            <a:off x="2018880" y="4663440"/>
            <a:ext cx="1730160" cy="290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400">
                <a:latin typeface="Arial"/>
              </a:rPr>
              <a:t>Downsampling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>
                <a:solidFill>
                  <a:srgbClr val="000000"/>
                </a:solidFill>
                <a:latin typeface="Arial"/>
              </a:rPr>
              <a:t>Super Resolution GAN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FB02A4B-F39F-48D4-9E37-B3ECD090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118" y="2791966"/>
            <a:ext cx="1118586" cy="84658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7EE1EEE-F42A-46D1-95EC-286F4F3EC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0" y="2023880"/>
            <a:ext cx="2358663" cy="2358663"/>
          </a:xfrm>
          <a:prstGeom prst="rect">
            <a:avLst/>
          </a:prstGeom>
        </p:spPr>
      </p:pic>
      <p:pic>
        <p:nvPicPr>
          <p:cNvPr id="148" name="Grafik 147">
            <a:extLst>
              <a:ext uri="{FF2B5EF4-FFF2-40B4-BE49-F238E27FC236}">
                <a16:creationId xmlns:a16="http://schemas.microsoft.com/office/drawing/2014/main" id="{0F6A121A-6F08-4C13-84A4-3C3535EEE23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2445" y="5027259"/>
            <a:ext cx="545760" cy="567374"/>
          </a:xfrm>
          <a:prstGeom prst="rect">
            <a:avLst/>
          </a:prstGeom>
          <a:ln w="6480">
            <a:noFill/>
          </a:ln>
        </p:spPr>
      </p:pic>
      <p:pic>
        <p:nvPicPr>
          <p:cNvPr id="149" name="Grafik 148">
            <a:extLst>
              <a:ext uri="{FF2B5EF4-FFF2-40B4-BE49-F238E27FC236}">
                <a16:creationId xmlns:a16="http://schemas.microsoft.com/office/drawing/2014/main" id="{57436626-8875-4A80-B088-CE883CB3418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20459" y="3655780"/>
            <a:ext cx="1435543" cy="1427748"/>
          </a:xfrm>
          <a:prstGeom prst="rect">
            <a:avLst/>
          </a:prstGeom>
          <a:ln w="6480">
            <a:noFill/>
          </a:ln>
        </p:spPr>
      </p:pic>
      <p:sp>
        <p:nvSpPr>
          <p:cNvPr id="150" name="Rechteck 149">
            <a:extLst>
              <a:ext uri="{FF2B5EF4-FFF2-40B4-BE49-F238E27FC236}">
                <a16:creationId xmlns:a16="http://schemas.microsoft.com/office/drawing/2014/main" id="{5C9D527D-1DD0-499A-9CC1-7C3FDBC8E7F7}"/>
              </a:ext>
            </a:extLst>
          </p:cNvPr>
          <p:cNvSpPr/>
          <p:nvPr/>
        </p:nvSpPr>
        <p:spPr>
          <a:xfrm>
            <a:off x="4295463" y="4148934"/>
            <a:ext cx="1500171" cy="660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Concatenate</a:t>
            </a:r>
            <a:endParaRPr lang="de-DE" dirty="0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939FD2FA-27A8-4A8F-9B0E-46311DAD0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79118" y="4178379"/>
            <a:ext cx="1157862" cy="601802"/>
          </a:xfrm>
          <a:prstGeom prst="rect">
            <a:avLst/>
          </a:prstGeom>
        </p:spPr>
      </p:pic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98FD32B3-C16B-4588-9737-5DEA029FF320}"/>
              </a:ext>
            </a:extLst>
          </p:cNvPr>
          <p:cNvCxnSpPr>
            <a:cxnSpLocks/>
          </p:cNvCxnSpPr>
          <p:nvPr/>
        </p:nvCxnSpPr>
        <p:spPr>
          <a:xfrm>
            <a:off x="3867150" y="4633163"/>
            <a:ext cx="438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060F76A0-E131-4C32-84BC-8B9E6225200C}"/>
              </a:ext>
            </a:extLst>
          </p:cNvPr>
          <p:cNvCxnSpPr>
            <a:cxnSpLocks/>
          </p:cNvCxnSpPr>
          <p:nvPr/>
        </p:nvCxnSpPr>
        <p:spPr>
          <a:xfrm>
            <a:off x="3857372" y="4369654"/>
            <a:ext cx="438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951605CB-123F-43B2-AFBC-EC7BC3C0328D}"/>
              </a:ext>
            </a:extLst>
          </p:cNvPr>
          <p:cNvCxnSpPr>
            <a:cxnSpLocks/>
            <a:stCxn id="150" idx="3"/>
            <a:endCxn id="151" idx="3"/>
          </p:cNvCxnSpPr>
          <p:nvPr/>
        </p:nvCxnSpPr>
        <p:spPr>
          <a:xfrm flipV="1">
            <a:off x="5795634" y="4479280"/>
            <a:ext cx="2834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0278EA8E-EE37-45EF-BF14-F1780CC6DF56}"/>
              </a:ext>
            </a:extLst>
          </p:cNvPr>
          <p:cNvCxnSpPr>
            <a:cxnSpLocks/>
          </p:cNvCxnSpPr>
          <p:nvPr/>
        </p:nvCxnSpPr>
        <p:spPr>
          <a:xfrm flipV="1">
            <a:off x="7236978" y="4479280"/>
            <a:ext cx="2834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3DD9A6C-E7FA-48F3-8A0E-CD32ED84E3B0}"/>
              </a:ext>
            </a:extLst>
          </p:cNvPr>
          <p:cNvCxnSpPr>
            <a:cxnSpLocks/>
          </p:cNvCxnSpPr>
          <p:nvPr/>
        </p:nvCxnSpPr>
        <p:spPr>
          <a:xfrm flipV="1">
            <a:off x="2570634" y="3215258"/>
            <a:ext cx="2834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6AA2BF-5B6A-45C0-98C8-40D2BE64647A}"/>
              </a:ext>
            </a:extLst>
          </p:cNvPr>
          <p:cNvCxnSpPr>
            <a:stCxn id="148" idx="3"/>
          </p:cNvCxnSpPr>
          <p:nvPr/>
        </p:nvCxnSpPr>
        <p:spPr>
          <a:xfrm>
            <a:off x="758205" y="5310946"/>
            <a:ext cx="31089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r Verbinder 161">
            <a:extLst>
              <a:ext uri="{FF2B5EF4-FFF2-40B4-BE49-F238E27FC236}">
                <a16:creationId xmlns:a16="http://schemas.microsoft.com/office/drawing/2014/main" id="{71FA46F1-4004-4457-B7F7-D8CE6FE8B0D7}"/>
              </a:ext>
            </a:extLst>
          </p:cNvPr>
          <p:cNvCxnSpPr>
            <a:cxnSpLocks/>
          </p:cNvCxnSpPr>
          <p:nvPr/>
        </p:nvCxnSpPr>
        <p:spPr>
          <a:xfrm flipV="1">
            <a:off x="3867150" y="4633164"/>
            <a:ext cx="0" cy="6777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Gerader Verbinder 307">
            <a:extLst>
              <a:ext uri="{FF2B5EF4-FFF2-40B4-BE49-F238E27FC236}">
                <a16:creationId xmlns:a16="http://schemas.microsoft.com/office/drawing/2014/main" id="{35B6DDF3-A60A-42F4-AC18-A4C6ADEAFE14}"/>
              </a:ext>
            </a:extLst>
          </p:cNvPr>
          <p:cNvCxnSpPr>
            <a:cxnSpLocks/>
          </p:cNvCxnSpPr>
          <p:nvPr/>
        </p:nvCxnSpPr>
        <p:spPr>
          <a:xfrm flipV="1">
            <a:off x="3857372" y="3559501"/>
            <a:ext cx="0" cy="810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AE8E343-635D-4673-A217-9ED0F8F451FD}"/>
              </a:ext>
            </a:extLst>
          </p:cNvPr>
          <p:cNvSpPr txBox="1"/>
          <p:nvPr/>
        </p:nvSpPr>
        <p:spPr>
          <a:xfrm>
            <a:off x="110368" y="1684199"/>
            <a:ext cx="1502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512x512</a:t>
            </a:r>
          </a:p>
        </p:txBody>
      </p:sp>
      <p:sp>
        <p:nvSpPr>
          <p:cNvPr id="309" name="Textfeld 308">
            <a:extLst>
              <a:ext uri="{FF2B5EF4-FFF2-40B4-BE49-F238E27FC236}">
                <a16:creationId xmlns:a16="http://schemas.microsoft.com/office/drawing/2014/main" id="{C0F641CE-B7A7-4F9B-AD85-FD29780BE0CA}"/>
              </a:ext>
            </a:extLst>
          </p:cNvPr>
          <p:cNvSpPr txBox="1"/>
          <p:nvPr/>
        </p:nvSpPr>
        <p:spPr>
          <a:xfrm>
            <a:off x="110369" y="5594633"/>
            <a:ext cx="1502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128x128</a:t>
            </a:r>
          </a:p>
        </p:txBody>
      </p:sp>
      <p:sp>
        <p:nvSpPr>
          <p:cNvPr id="310" name="Textfeld 309">
            <a:extLst>
              <a:ext uri="{FF2B5EF4-FFF2-40B4-BE49-F238E27FC236}">
                <a16:creationId xmlns:a16="http://schemas.microsoft.com/office/drawing/2014/main" id="{0FB055B2-7A45-4AA9-98EA-B2AD2878CA69}"/>
              </a:ext>
            </a:extLst>
          </p:cNvPr>
          <p:cNvSpPr txBox="1"/>
          <p:nvPr/>
        </p:nvSpPr>
        <p:spPr>
          <a:xfrm>
            <a:off x="7429635" y="3330773"/>
            <a:ext cx="1502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512x512</a:t>
            </a:r>
          </a:p>
        </p:txBody>
      </p:sp>
    </p:spTree>
    <p:extLst>
      <p:ext uri="{BB962C8B-B14F-4D97-AF65-F5344CB8AC3E}">
        <p14:creationId xmlns:p14="http://schemas.microsoft.com/office/powerpoint/2010/main" val="10808677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A0ACDE-03E3-4E13-9F8D-91957AC4D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58218"/>
            <a:ext cx="5540929" cy="4155697"/>
          </a:xfrm>
          <a:prstGeom prst="rect">
            <a:avLst/>
          </a:prstGeom>
        </p:spPr>
      </p:pic>
      <p:sp>
        <p:nvSpPr>
          <p:cNvPr id="165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>
                <a:solidFill>
                  <a:srgbClr val="000000"/>
                </a:solidFill>
                <a:latin typeface="Arial"/>
              </a:rPr>
              <a:t>Super Resolution GAN - </a:t>
            </a:r>
            <a:r>
              <a:rPr lang="de-DE" sz="2400" b="1" dirty="0" err="1">
                <a:solidFill>
                  <a:srgbClr val="000000"/>
                </a:solidFill>
                <a:latin typeface="Arial"/>
              </a:rPr>
              <a:t>Results</a:t>
            </a:r>
            <a:endParaRPr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9C2A5E4-1A90-4CFF-B2D4-ABB11572B9A7}"/>
              </a:ext>
            </a:extLst>
          </p:cNvPr>
          <p:cNvSpPr txBox="1"/>
          <p:nvPr/>
        </p:nvSpPr>
        <p:spPr>
          <a:xfrm>
            <a:off x="655320" y="4777740"/>
            <a:ext cx="31394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A52C05-18BE-4D74-AD69-3DC01DEDE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5" y="1895353"/>
            <a:ext cx="4419605" cy="3314704"/>
          </a:xfrm>
          <a:prstGeom prst="rect">
            <a:avLst/>
          </a:prstGeom>
        </p:spPr>
      </p:pic>
      <p:sp>
        <p:nvSpPr>
          <p:cNvPr id="6" name="Textfeld 19">
            <a:extLst>
              <a:ext uri="{FF2B5EF4-FFF2-40B4-BE49-F238E27FC236}">
                <a16:creationId xmlns:a16="http://schemas.microsoft.com/office/drawing/2014/main" id="{B9C2A5E4-1A90-4CFF-B2D4-ABB11572B9A7}"/>
              </a:ext>
            </a:extLst>
          </p:cNvPr>
          <p:cNvSpPr txBox="1"/>
          <p:nvPr/>
        </p:nvSpPr>
        <p:spPr>
          <a:xfrm>
            <a:off x="946100" y="5008774"/>
            <a:ext cx="313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/>
              <a:t>Reconstructed</a:t>
            </a:r>
            <a:r>
              <a:rPr lang="de-DE" dirty="0"/>
              <a:t> Image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9855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>
                <a:solidFill>
                  <a:srgbClr val="000000"/>
                </a:solidFill>
                <a:latin typeface="Arial"/>
              </a:rPr>
              <a:t>Final </a:t>
            </a:r>
            <a:r>
              <a:rPr lang="de-DE" sz="2400" b="1" dirty="0" err="1">
                <a:solidFill>
                  <a:srgbClr val="000000"/>
                </a:solidFill>
                <a:latin typeface="Arial"/>
              </a:rPr>
              <a:t>Results</a:t>
            </a:r>
            <a:endParaRPr lang="de-DE" sz="24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9C2A5E4-1A90-4CFF-B2D4-ABB11572B9A7}"/>
              </a:ext>
            </a:extLst>
          </p:cNvPr>
          <p:cNvSpPr txBox="1"/>
          <p:nvPr/>
        </p:nvSpPr>
        <p:spPr>
          <a:xfrm>
            <a:off x="1156111" y="5850960"/>
            <a:ext cx="31394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42CB33A-DCEA-4119-825F-B3F41B7AE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37539"/>
              </p:ext>
            </p:extLst>
          </p:nvPr>
        </p:nvGraphicFramePr>
        <p:xfrm>
          <a:off x="1328690" y="3030626"/>
          <a:ext cx="6096000" cy="3067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0524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363679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5605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Pix2Pix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SR-GAN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11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24.27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0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32735"/>
                  </a:ext>
                </a:extLst>
              </a:tr>
              <a:tr h="195483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8922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9902E5A6-1D12-429D-A6E5-7E1C776D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949" y="4195480"/>
            <a:ext cx="1831482" cy="1831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40C38C3-209A-4DCA-93FF-E592A636F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19" y="4195480"/>
            <a:ext cx="1842449" cy="18314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78CD30A-1396-4C89-9F49-E65A04E2E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858" y="4195481"/>
            <a:ext cx="1847339" cy="183148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B2F8833-D69A-4DDB-A2F2-980768C12611}"/>
              </a:ext>
            </a:extLst>
          </p:cNvPr>
          <p:cNvSpPr txBox="1"/>
          <p:nvPr/>
        </p:nvSpPr>
        <p:spPr>
          <a:xfrm>
            <a:off x="358920" y="1519169"/>
            <a:ext cx="619428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Setup</a:t>
            </a:r>
            <a:r>
              <a:rPr lang="de-DE" dirty="0"/>
              <a:t>:    70% Train </a:t>
            </a:r>
            <a:r>
              <a:rPr lang="de-DE" dirty="0" err="1"/>
              <a:t>Instances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	15% Validation </a:t>
            </a:r>
            <a:r>
              <a:rPr lang="de-DE" dirty="0" err="1"/>
              <a:t>Instances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	15% Test </a:t>
            </a:r>
            <a:r>
              <a:rPr lang="de-DE" dirty="0" err="1"/>
              <a:t>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5818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 err="1">
                <a:solidFill>
                  <a:srgbClr val="000000"/>
                </a:solidFill>
                <a:latin typeface="Arial"/>
              </a:rPr>
              <a:t>Conclusion</a:t>
            </a:r>
            <a:endParaRPr lang="de-DE" sz="24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9C2A5E4-1A90-4CFF-B2D4-ABB11572B9A7}"/>
              </a:ext>
            </a:extLst>
          </p:cNvPr>
          <p:cNvSpPr txBox="1"/>
          <p:nvPr/>
        </p:nvSpPr>
        <p:spPr>
          <a:xfrm>
            <a:off x="1156111" y="5850960"/>
            <a:ext cx="31394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F8833-D69A-4DDB-A2F2-980768C12611}"/>
              </a:ext>
            </a:extLst>
          </p:cNvPr>
          <p:cNvSpPr txBox="1"/>
          <p:nvPr/>
        </p:nvSpPr>
        <p:spPr>
          <a:xfrm>
            <a:off x="358920" y="1643457"/>
            <a:ext cx="619428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Pix2Pix GAN </a:t>
            </a:r>
            <a:r>
              <a:rPr lang="de-DE" dirty="0" err="1"/>
              <a:t>outperforms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SR-GAN </a:t>
            </a:r>
            <a:r>
              <a:rPr lang="de-DE" dirty="0" err="1"/>
              <a:t>approach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Future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SR-GAN: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Find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predictor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Evaluate</a:t>
            </a:r>
            <a:r>
              <a:rPr lang="de-DE" dirty="0"/>
              <a:t> different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6F6B278-3D92-4F09-ADDD-56C8758F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10" y="4388002"/>
            <a:ext cx="1205794" cy="121292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5FBC1C0-AB3A-48BA-B6B2-7277099D3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258" y="4382364"/>
            <a:ext cx="1217047" cy="122420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54B2081-606D-4B16-BB7A-596DF42BC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669" y="4385942"/>
            <a:ext cx="1217047" cy="12170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E39691-AF6E-4571-9912-F7874540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031" y="4382364"/>
            <a:ext cx="1243505" cy="12170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5840BA-DC3B-4774-B49E-B89C2396F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849" y="4382364"/>
            <a:ext cx="1218906" cy="122420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B79FE57-1475-4F39-84C8-6AC18C452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935" y="4382364"/>
            <a:ext cx="1234760" cy="122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90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1E5AE8AA-250D-4237-B6E5-4D847BCBD7AE}"/>
              </a:ext>
            </a:extLst>
          </p:cNvPr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 err="1">
                <a:solidFill>
                  <a:srgbClr val="000000"/>
                </a:solidFill>
                <a:latin typeface="Arial"/>
              </a:rPr>
              <a:t>Thank</a:t>
            </a:r>
            <a:r>
              <a:rPr lang="de-DE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400" b="1" dirty="0" err="1">
                <a:solidFill>
                  <a:srgbClr val="000000"/>
                </a:solidFill>
                <a:latin typeface="Arial"/>
              </a:rPr>
              <a:t>you</a:t>
            </a:r>
            <a:r>
              <a:rPr lang="de-DE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400" b="1" dirty="0" err="1">
                <a:solidFill>
                  <a:srgbClr val="000000"/>
                </a:solidFill>
                <a:latin typeface="Arial"/>
              </a:rPr>
              <a:t>for</a:t>
            </a:r>
            <a:r>
              <a:rPr lang="de-DE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400" b="1" dirty="0" err="1">
                <a:solidFill>
                  <a:srgbClr val="000000"/>
                </a:solidFill>
                <a:latin typeface="Arial"/>
              </a:rPr>
              <a:t>your</a:t>
            </a:r>
            <a:r>
              <a:rPr lang="de-DE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400" b="1" dirty="0" err="1">
                <a:solidFill>
                  <a:srgbClr val="000000"/>
                </a:solidFill>
                <a:latin typeface="Arial"/>
              </a:rPr>
              <a:t>attention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C75E028-0095-409E-BDBC-47DDA689775A}"/>
              </a:ext>
            </a:extLst>
          </p:cNvPr>
          <p:cNvSpPr txBox="1">
            <a:spLocks/>
          </p:cNvSpPr>
          <p:nvPr/>
        </p:nvSpPr>
        <p:spPr>
          <a:xfrm>
            <a:off x="450720" y="481024"/>
            <a:ext cx="6641640" cy="83808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/>
              <a:t>SRGAN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35FEED-48E9-496E-820B-F72AAFFA0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03" y="4090854"/>
            <a:ext cx="1992984" cy="19929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79339BC-B917-40CE-A204-F6CB507C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02" y="1708488"/>
            <a:ext cx="1992984" cy="19929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16657F-E613-4364-8047-9709746D0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54" y="4090853"/>
            <a:ext cx="1992983" cy="1992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638550D-856A-4B1A-B086-DC384FE59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55" y="1708487"/>
            <a:ext cx="1992984" cy="19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9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>
                <a:solidFill>
                  <a:srgbClr val="000000"/>
                </a:solidFill>
                <a:latin typeface="Arial"/>
              </a:rPr>
              <a:t>Motivation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rIns="0"/>
          <a:lstStyle/>
          <a:p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9AE8FAA-DDA4-4D70-906E-FB4E8862ECCA}"/>
              </a:ext>
            </a:extLst>
          </p:cNvPr>
          <p:cNvSpPr txBox="1"/>
          <p:nvPr/>
        </p:nvSpPr>
        <p:spPr>
          <a:xfrm>
            <a:off x="358920" y="1620000"/>
            <a:ext cx="625778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Flocking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fascinating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spectacle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arises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individual </a:t>
            </a:r>
            <a:r>
              <a:rPr lang="de-DE" dirty="0" err="1"/>
              <a:t>animals</a:t>
            </a:r>
            <a:r>
              <a:rPr lang="de-DE" dirty="0"/>
              <a:t> </a:t>
            </a:r>
            <a:r>
              <a:rPr lang="de-DE" dirty="0" err="1"/>
              <a:t>behave</a:t>
            </a:r>
            <a:endParaRPr lang="de-DE" dirty="0"/>
          </a:p>
        </p:txBody>
      </p:sp>
      <p:pic>
        <p:nvPicPr>
          <p:cNvPr id="3" name="01_Trim">
            <a:hlinkClick r:id="" action="ppaction://media"/>
            <a:extLst>
              <a:ext uri="{FF2B5EF4-FFF2-40B4-BE49-F238E27FC236}">
                <a16:creationId xmlns:a16="http://schemas.microsoft.com/office/drawing/2014/main" id="{DCFBFCDD-9D2E-4353-8220-8430BB26F0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0381" y="2795681"/>
            <a:ext cx="5583237" cy="3140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576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 dirty="0" err="1"/>
              <a:t>Hypotheses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bird</a:t>
            </a:r>
            <a:r>
              <a:rPr lang="de-DE" sz="2400" b="1" dirty="0"/>
              <a:t> </a:t>
            </a:r>
            <a:r>
              <a:rPr lang="de-DE" sz="2400" b="1" dirty="0" err="1"/>
              <a:t>interaction</a:t>
            </a:r>
            <a:endParaRPr b="1" dirty="0"/>
          </a:p>
        </p:txBody>
      </p:sp>
      <p:sp>
        <p:nvSpPr>
          <p:cNvPr id="102" name="TextShape 2"/>
          <p:cNvSpPr txBox="1"/>
          <p:nvPr/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rIns="0"/>
          <a:lstStyle/>
          <a:p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0C0C80-5750-4F16-B5DD-0CA4A2529BAC}"/>
              </a:ext>
            </a:extLst>
          </p:cNvPr>
          <p:cNvSpPr txBox="1"/>
          <p:nvPr/>
        </p:nvSpPr>
        <p:spPr>
          <a:xfrm>
            <a:off x="338640" y="1473300"/>
            <a:ext cx="8232457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 err="1"/>
              <a:t>Geometrical</a:t>
            </a:r>
            <a:r>
              <a:rPr lang="de-DE" dirty="0"/>
              <a:t>: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on </a:t>
            </a:r>
            <a:r>
              <a:rPr lang="de-DE" dirty="0" err="1"/>
              <a:t>neighbors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a </a:t>
            </a:r>
            <a:r>
              <a:rPr lang="de-DE" dirty="0" err="1"/>
              <a:t>sphere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 err="1"/>
              <a:t>Topological</a:t>
            </a:r>
            <a:r>
              <a:rPr lang="de-DE" dirty="0"/>
              <a:t>: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on a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857E08E-DD37-4C1C-9B40-72E791EB21C3}"/>
              </a:ext>
            </a:extLst>
          </p:cNvPr>
          <p:cNvSpPr/>
          <p:nvPr/>
        </p:nvSpPr>
        <p:spPr>
          <a:xfrm>
            <a:off x="239696" y="6099480"/>
            <a:ext cx="86646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Lee, S-H., H. K. Pak, and T-S. Chon. "Dynamics of prey-flock escaping behavior in response to predator's attack." </a:t>
            </a:r>
            <a:r>
              <a:rPr lang="en-US" sz="900" i="1" dirty="0"/>
              <a:t>Journal of theoretical biology</a:t>
            </a:r>
            <a:r>
              <a:rPr lang="en-US" sz="900" dirty="0"/>
              <a:t> 240.2 (2006): 250-259.</a:t>
            </a:r>
            <a:endParaRPr lang="de-DE" sz="900" dirty="0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83CAFAF-39E4-4881-9CB9-CDD36BA9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21" y="3268482"/>
            <a:ext cx="3097309" cy="2411882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A1710D8B-87CD-41EB-AD66-EDC77B3F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939" y="3287532"/>
            <a:ext cx="2603752" cy="2385909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3BB87BC5-2BC4-4B5C-B2DF-47EE27645BE0}"/>
              </a:ext>
            </a:extLst>
          </p:cNvPr>
          <p:cNvSpPr txBox="1"/>
          <p:nvPr/>
        </p:nvSpPr>
        <p:spPr>
          <a:xfrm>
            <a:off x="1738815" y="5589855"/>
            <a:ext cx="823245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err="1"/>
              <a:t>Geometrical</a:t>
            </a:r>
            <a:r>
              <a:rPr lang="de-DE" dirty="0"/>
              <a:t>                                                    </a:t>
            </a:r>
            <a:r>
              <a:rPr lang="de-DE" dirty="0" err="1"/>
              <a:t>Topological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64521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2400" b="1" dirty="0"/>
              <a:t>Forces </a:t>
            </a:r>
            <a:r>
              <a:rPr lang="de-DE" sz="2400" b="1" dirty="0" err="1"/>
              <a:t>between</a:t>
            </a:r>
            <a:r>
              <a:rPr lang="de-DE" sz="2400" b="1" dirty="0"/>
              <a:t> </a:t>
            </a:r>
            <a:r>
              <a:rPr lang="de-DE" sz="2400" b="1" dirty="0" err="1"/>
              <a:t>birds</a:t>
            </a:r>
            <a:endParaRPr lang="de-DE" sz="2400" b="1" dirty="0"/>
          </a:p>
        </p:txBody>
      </p:sp>
      <p:sp>
        <p:nvSpPr>
          <p:cNvPr id="102" name="TextShape 2"/>
          <p:cNvSpPr txBox="1"/>
          <p:nvPr/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rIns="0"/>
          <a:lstStyle/>
          <a:p>
            <a:endParaRPr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BDBB13-FE77-46B8-B835-72D92E5D1556}"/>
              </a:ext>
            </a:extLst>
          </p:cNvPr>
          <p:cNvSpPr txBox="1"/>
          <p:nvPr/>
        </p:nvSpPr>
        <p:spPr>
          <a:xfrm>
            <a:off x="360000" y="1579876"/>
            <a:ext cx="682308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Alignment</a:t>
            </a:r>
            <a:r>
              <a:rPr lang="de-DE" dirty="0"/>
              <a:t>: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orientation</a:t>
            </a:r>
            <a:r>
              <a:rPr lang="de-DE" dirty="0"/>
              <a:t> and </a:t>
            </a:r>
            <a:r>
              <a:rPr lang="de-DE" dirty="0" err="1"/>
              <a:t>velocity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 err="1"/>
              <a:t>Attraction</a:t>
            </a:r>
            <a:r>
              <a:rPr lang="de-DE" dirty="0"/>
              <a:t>: Move </a:t>
            </a:r>
            <a:r>
              <a:rPr lang="de-DE" dirty="0" err="1"/>
              <a:t>torwards</a:t>
            </a:r>
            <a:r>
              <a:rPr lang="de-DE" dirty="0"/>
              <a:t> </a:t>
            </a:r>
            <a:r>
              <a:rPr lang="de-DE" dirty="0" err="1"/>
              <a:t>neighbors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29B116-87E5-416E-A3A3-4D6FEC3CDAB7}"/>
              </a:ext>
            </a:extLst>
          </p:cNvPr>
          <p:cNvSpPr/>
          <p:nvPr/>
        </p:nvSpPr>
        <p:spPr>
          <a:xfrm>
            <a:off x="239696" y="6099480"/>
            <a:ext cx="86646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Lee, S-H., H. K. Pak, and T-S. Chon. "Dynamics of prey-flock escaping behavior in response to predator's attack." </a:t>
            </a:r>
            <a:r>
              <a:rPr lang="en-US" sz="900" i="1" dirty="0"/>
              <a:t>Journal of theoretical biology</a:t>
            </a:r>
            <a:r>
              <a:rPr lang="en-US" sz="900" dirty="0"/>
              <a:t> 240.2 (2006): 250-259.</a:t>
            </a:r>
            <a:endParaRPr lang="de-DE" sz="9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A1C15B-4BFC-421E-A650-832ACC79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4108">
            <a:off x="2357692" y="2228017"/>
            <a:ext cx="602803" cy="54044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B5A566-8708-4C9F-A762-03E65A02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570" y="2679700"/>
            <a:ext cx="622299" cy="5814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C4F0BA-9CCB-4CD7-93AD-2F861206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3477">
            <a:off x="4572081" y="2409478"/>
            <a:ext cx="602803" cy="54044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0395AE1-E87C-4A74-A525-438E16A13B96}"/>
              </a:ext>
            </a:extLst>
          </p:cNvPr>
          <p:cNvCxnSpPr>
            <a:cxnSpLocks/>
          </p:cNvCxnSpPr>
          <p:nvPr/>
        </p:nvCxnSpPr>
        <p:spPr>
          <a:xfrm>
            <a:off x="2988416" y="2556168"/>
            <a:ext cx="352954" cy="123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40E2CF2-1FE0-408E-87F6-C3FE210184B3}"/>
              </a:ext>
            </a:extLst>
          </p:cNvPr>
          <p:cNvCxnSpPr>
            <a:cxnSpLocks/>
          </p:cNvCxnSpPr>
          <p:nvPr/>
        </p:nvCxnSpPr>
        <p:spPr>
          <a:xfrm>
            <a:off x="5165141" y="2817988"/>
            <a:ext cx="399465" cy="236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4B6ECD7-ED0C-431F-86EB-B3161D22E53C}"/>
              </a:ext>
            </a:extLst>
          </p:cNvPr>
          <p:cNvCxnSpPr>
            <a:cxnSpLocks/>
          </p:cNvCxnSpPr>
          <p:nvPr/>
        </p:nvCxnSpPr>
        <p:spPr>
          <a:xfrm>
            <a:off x="4021869" y="2970480"/>
            <a:ext cx="69679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ABE36C3-0100-4FCA-A3D8-D93CDF422719}"/>
              </a:ext>
            </a:extLst>
          </p:cNvPr>
          <p:cNvCxnSpPr>
            <a:cxnSpLocks/>
          </p:cNvCxnSpPr>
          <p:nvPr/>
        </p:nvCxnSpPr>
        <p:spPr>
          <a:xfrm>
            <a:off x="3964031" y="3072642"/>
            <a:ext cx="415728" cy="188499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EE3DB18-FB06-426C-8CDE-44A8DEF0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1634">
            <a:off x="2264879" y="2949729"/>
            <a:ext cx="602803" cy="540444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AB5D898-2652-4A16-87D5-19473263F3DF}"/>
              </a:ext>
            </a:extLst>
          </p:cNvPr>
          <p:cNvCxnSpPr>
            <a:cxnSpLocks/>
          </p:cNvCxnSpPr>
          <p:nvPr/>
        </p:nvCxnSpPr>
        <p:spPr>
          <a:xfrm>
            <a:off x="2889246" y="3350421"/>
            <a:ext cx="375924" cy="218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90D3FA6E-CDDF-41AA-9F38-983A9B95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91" y="5376913"/>
            <a:ext cx="602803" cy="5404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636050-9DD6-4A81-9BC2-CEA765679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001" y="4693597"/>
            <a:ext cx="622299" cy="581441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E85B4BF-DD4A-4CFA-AB86-FD02E64F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23" y="5417037"/>
            <a:ext cx="602803" cy="540444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749543F-A764-44A9-B033-C35E5ECD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45" y="4113903"/>
            <a:ext cx="602803" cy="540444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6814481-26B7-46A5-9E3E-DCA15902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957" y="4566248"/>
            <a:ext cx="602803" cy="540444"/>
          </a:xfrm>
          <a:prstGeom prst="rect">
            <a:avLst/>
          </a:prstGeom>
        </p:spPr>
      </p:pic>
      <p:sp>
        <p:nvSpPr>
          <p:cNvPr id="45" name="Ellipse 44">
            <a:extLst>
              <a:ext uri="{FF2B5EF4-FFF2-40B4-BE49-F238E27FC236}">
                <a16:creationId xmlns:a16="http://schemas.microsoft.com/office/drawing/2014/main" id="{E5A68EA9-1BDF-4441-B2BF-212D46DBD613}"/>
              </a:ext>
            </a:extLst>
          </p:cNvPr>
          <p:cNvSpPr/>
          <p:nvPr/>
        </p:nvSpPr>
        <p:spPr>
          <a:xfrm>
            <a:off x="4068802" y="5000848"/>
            <a:ext cx="99578" cy="113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CF5AD26E-2B72-4CA3-9DA2-E297AE238BBB}"/>
              </a:ext>
            </a:extLst>
          </p:cNvPr>
          <p:cNvCxnSpPr>
            <a:cxnSpLocks/>
          </p:cNvCxnSpPr>
          <p:nvPr/>
        </p:nvCxnSpPr>
        <p:spPr>
          <a:xfrm>
            <a:off x="3358052" y="5000848"/>
            <a:ext cx="658294" cy="39139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DBDBB13-FE77-46B8-B835-72D92E5D1556}"/>
              </a:ext>
            </a:extLst>
          </p:cNvPr>
          <p:cNvSpPr txBox="1"/>
          <p:nvPr/>
        </p:nvSpPr>
        <p:spPr>
          <a:xfrm>
            <a:off x="360000" y="1579876"/>
            <a:ext cx="682308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Repulsion</a:t>
            </a:r>
            <a:r>
              <a:rPr lang="de-DE" dirty="0"/>
              <a:t>: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Collisions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neighbors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 err="1"/>
              <a:t>Avoidance</a:t>
            </a:r>
            <a:r>
              <a:rPr lang="de-DE" dirty="0"/>
              <a:t>: Move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predator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5B30EFE-0540-4D3F-ADEA-7B372E4D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90" y="2006294"/>
            <a:ext cx="602803" cy="540444"/>
          </a:xfrm>
          <a:prstGeom prst="rect">
            <a:avLst/>
          </a:prstGeom>
        </p:spPr>
      </p:pic>
      <p:sp>
        <p:nvSpPr>
          <p:cNvPr id="101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2400" b="1" dirty="0"/>
              <a:t>Forces </a:t>
            </a:r>
            <a:r>
              <a:rPr lang="de-DE" sz="2400" b="1" dirty="0" err="1"/>
              <a:t>between</a:t>
            </a:r>
            <a:r>
              <a:rPr lang="de-DE" sz="2400" b="1" dirty="0"/>
              <a:t> </a:t>
            </a:r>
            <a:r>
              <a:rPr lang="de-DE" sz="2400" b="1" dirty="0" err="1"/>
              <a:t>birds</a:t>
            </a:r>
            <a:endParaRPr lang="de-DE" sz="2400" b="1" dirty="0"/>
          </a:p>
        </p:txBody>
      </p:sp>
      <p:sp>
        <p:nvSpPr>
          <p:cNvPr id="102" name="TextShape 2"/>
          <p:cNvSpPr txBox="1"/>
          <p:nvPr/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rIns="0"/>
          <a:lstStyle/>
          <a:p>
            <a:endParaRPr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29B116-87E5-416E-A3A3-4D6FEC3CDAB7}"/>
              </a:ext>
            </a:extLst>
          </p:cNvPr>
          <p:cNvSpPr/>
          <p:nvPr/>
        </p:nvSpPr>
        <p:spPr>
          <a:xfrm>
            <a:off x="239696" y="6099480"/>
            <a:ext cx="86646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Lee, S-H., H. K. Pak, and T-S. Chon. "Dynamics of prey-flock escaping behavior in response to predator's attack." </a:t>
            </a:r>
            <a:r>
              <a:rPr lang="en-US" sz="900" i="1" dirty="0"/>
              <a:t>Journal of theoretical biology</a:t>
            </a:r>
            <a:r>
              <a:rPr lang="en-US" sz="900" dirty="0"/>
              <a:t> 240.2 (2006): 250-259.</a:t>
            </a:r>
            <a:endParaRPr lang="de-DE" sz="9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251E258-7E30-45EF-BAC2-DEA494C0B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61" y="2508509"/>
            <a:ext cx="622299" cy="5814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30307B-E007-4166-9790-EFA8AEA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802" y="3158778"/>
            <a:ext cx="602803" cy="5404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A52514-92EB-4A71-888E-25CBDC852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05" y="3089950"/>
            <a:ext cx="602803" cy="5404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3BF6A1C-0039-4F29-800D-58B52CC7349C}"/>
              </a:ext>
            </a:extLst>
          </p:cNvPr>
          <p:cNvCxnSpPr>
            <a:cxnSpLocks/>
          </p:cNvCxnSpPr>
          <p:nvPr/>
        </p:nvCxnSpPr>
        <p:spPr>
          <a:xfrm>
            <a:off x="4155927" y="3036597"/>
            <a:ext cx="197264" cy="290339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Zusammenführung 15">
            <a:extLst>
              <a:ext uri="{FF2B5EF4-FFF2-40B4-BE49-F238E27FC236}">
                <a16:creationId xmlns:a16="http://schemas.microsoft.com/office/drawing/2014/main" id="{2C0D6AD2-C1E4-43BB-AFB6-40E641AD76E3}"/>
              </a:ext>
            </a:extLst>
          </p:cNvPr>
          <p:cNvSpPr/>
          <p:nvPr/>
        </p:nvSpPr>
        <p:spPr>
          <a:xfrm>
            <a:off x="3745261" y="2446254"/>
            <a:ext cx="215900" cy="215900"/>
          </a:xfrm>
          <a:prstGeom prst="flowChartSummingJunction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1AD6847-6D0C-4D88-9835-E4846E68F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984" y="4662906"/>
            <a:ext cx="622299" cy="58144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976D98C-37FB-4928-8D78-C2C09A4F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63" y="4788489"/>
            <a:ext cx="602803" cy="5404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9DCEA52-557A-4A73-8B8D-7F6F5B4D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41" y="5496513"/>
            <a:ext cx="602803" cy="54044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C51012-2221-4D5D-B9B8-46AC46613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62577" flipV="1">
            <a:off x="4408432" y="4146463"/>
            <a:ext cx="955612" cy="800445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F065B17-36E9-4B01-96BB-8CA829193A3C}"/>
              </a:ext>
            </a:extLst>
          </p:cNvPr>
          <p:cNvCxnSpPr>
            <a:cxnSpLocks/>
          </p:cNvCxnSpPr>
          <p:nvPr/>
        </p:nvCxnSpPr>
        <p:spPr>
          <a:xfrm flipH="1">
            <a:off x="4200663" y="4704651"/>
            <a:ext cx="425434" cy="18606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F0225A6-E48A-49E8-AD2B-BBE6DCC85FF4}"/>
              </a:ext>
            </a:extLst>
          </p:cNvPr>
          <p:cNvCxnSpPr>
            <a:cxnSpLocks/>
          </p:cNvCxnSpPr>
          <p:nvPr/>
        </p:nvCxnSpPr>
        <p:spPr>
          <a:xfrm flipH="1">
            <a:off x="2963880" y="5244347"/>
            <a:ext cx="548178" cy="245579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553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>
                <a:solidFill>
                  <a:srgbClr val="000000"/>
                </a:solidFill>
                <a:latin typeface="Arial"/>
              </a:rPr>
              <a:t>Simulator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rIns="0"/>
          <a:lstStyle/>
          <a:p>
            <a:endParaRPr/>
          </a:p>
        </p:txBody>
      </p:sp>
      <p:pic>
        <p:nvPicPr>
          <p:cNvPr id="2" name="04">
            <a:hlinkClick r:id="" action="ppaction://media"/>
            <a:extLst>
              <a:ext uri="{FF2B5EF4-FFF2-40B4-BE49-F238E27FC236}">
                <a16:creationId xmlns:a16="http://schemas.microsoft.com/office/drawing/2014/main" id="{565A0905-6264-4C48-8D11-49DEDB86C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1317" y="1482970"/>
            <a:ext cx="4793433" cy="47934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72DB4C3-5F17-4401-BB70-46F8AEF17E7E}"/>
              </a:ext>
            </a:extLst>
          </p:cNvPr>
          <p:cNvSpPr txBox="1"/>
          <p:nvPr/>
        </p:nvSpPr>
        <p:spPr>
          <a:xfrm>
            <a:off x="358920" y="1683104"/>
            <a:ext cx="2475743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 err="1"/>
              <a:t>Ruleset</a:t>
            </a:r>
            <a:r>
              <a:rPr lang="de-DE" b="1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Alignment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Attraction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Repulsion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Avoidance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Additional Rules: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Keep </a:t>
            </a:r>
            <a:r>
              <a:rPr lang="de-DE" dirty="0" err="1"/>
              <a:t>Momentun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Random </a:t>
            </a:r>
            <a:r>
              <a:rPr lang="de-DE" dirty="0" err="1"/>
              <a:t>noise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>
                <a:solidFill>
                  <a:srgbClr val="000000"/>
                </a:solidFill>
                <a:latin typeface="Arial"/>
              </a:rPr>
              <a:t>Simulator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360000" y="1620000"/>
            <a:ext cx="6823080" cy="4479480"/>
          </a:xfrm>
          <a:prstGeom prst="rect">
            <a:avLst/>
          </a:prstGeom>
        </p:spPr>
        <p:txBody>
          <a:bodyPr lIns="0" rIns="0"/>
          <a:lstStyle/>
          <a:p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2DB4C3-5F17-4401-BB70-46F8AEF17E7E}"/>
              </a:ext>
            </a:extLst>
          </p:cNvPr>
          <p:cNvSpPr txBox="1"/>
          <p:nvPr/>
        </p:nvSpPr>
        <p:spPr>
          <a:xfrm>
            <a:off x="358920" y="1683104"/>
            <a:ext cx="2475743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 err="1"/>
              <a:t>Ruleset</a:t>
            </a:r>
            <a:r>
              <a:rPr lang="de-DE" b="1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Alignment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Attraction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Repulsion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Avoidance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Additional Rules: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Keep </a:t>
            </a:r>
            <a:r>
              <a:rPr lang="de-DE" dirty="0" err="1"/>
              <a:t>Momentun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Random </a:t>
            </a:r>
            <a:r>
              <a:rPr lang="de-DE" dirty="0" err="1"/>
              <a:t>noise</a:t>
            </a:r>
            <a:endParaRPr lang="de-DE" dirty="0"/>
          </a:p>
        </p:txBody>
      </p:sp>
      <p:pic>
        <p:nvPicPr>
          <p:cNvPr id="3" name="05">
            <a:hlinkClick r:id="" action="ppaction://media"/>
            <a:extLst>
              <a:ext uri="{FF2B5EF4-FFF2-40B4-BE49-F238E27FC236}">
                <a16:creationId xmlns:a16="http://schemas.microsoft.com/office/drawing/2014/main" id="{1FAAEE30-AF04-4029-9C19-29037F72D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7695" y="1480779"/>
            <a:ext cx="4793434" cy="47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44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1587B47D-D49C-4511-BA9A-A6B4C11CA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35" y="3915528"/>
            <a:ext cx="1117619" cy="111761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D7EA644-5309-4746-A653-E15BCC3F1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16" y="4055952"/>
            <a:ext cx="1117619" cy="111761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85086E4-FC58-4ED8-8857-E00FA10EE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42" y="4196376"/>
            <a:ext cx="1117619" cy="1117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535067E-6D7C-4F80-812E-3AD2B8063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12" y="3854360"/>
            <a:ext cx="2162836" cy="121659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7109B6F-D33E-4AA3-B3A1-BD699795C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31" y="3996912"/>
            <a:ext cx="2162834" cy="121659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E7F29CF-7FBF-457C-9916-8A24353D5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3" y="4147212"/>
            <a:ext cx="2162834" cy="1216594"/>
          </a:xfrm>
          <a:prstGeom prst="rect">
            <a:avLst/>
          </a:prstGeom>
        </p:spPr>
      </p:pic>
      <p:sp>
        <p:nvSpPr>
          <p:cNvPr id="105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>
                <a:solidFill>
                  <a:srgbClr val="000000"/>
                </a:solidFill>
                <a:latin typeface="Arial"/>
              </a:rPr>
              <a:t>Building the Dataset</a:t>
            </a:r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03D0A20-3E8E-4AE4-A72A-5D75E4315E2A}"/>
              </a:ext>
            </a:extLst>
          </p:cNvPr>
          <p:cNvSpPr txBox="1"/>
          <p:nvPr/>
        </p:nvSpPr>
        <p:spPr>
          <a:xfrm>
            <a:off x="559293" y="1766659"/>
            <a:ext cx="664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</a:t>
            </a:r>
            <a:r>
              <a:rPr lang="de-DE" dirty="0" err="1"/>
              <a:t>Extracted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13 YouTube Videos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08D5C7-FBBB-48B0-9506-1BBF703A4E6A}"/>
              </a:ext>
            </a:extLst>
          </p:cNvPr>
          <p:cNvSpPr txBox="1"/>
          <p:nvPr/>
        </p:nvSpPr>
        <p:spPr>
          <a:xfrm>
            <a:off x="559293" y="2148115"/>
            <a:ext cx="664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Split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5 FPS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62233D-06F7-465A-92F1-903AFFFFC54C}"/>
              </a:ext>
            </a:extLst>
          </p:cNvPr>
          <p:cNvSpPr txBox="1"/>
          <p:nvPr/>
        </p:nvSpPr>
        <p:spPr>
          <a:xfrm>
            <a:off x="559293" y="2529571"/>
            <a:ext cx="664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</a:t>
            </a:r>
            <a:r>
              <a:rPr lang="de-DE" dirty="0" err="1"/>
              <a:t>Cropped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512x512 </a:t>
            </a:r>
            <a:r>
              <a:rPr lang="de-DE" dirty="0" err="1"/>
              <a:t>pixels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6995FD-85D7-4AB6-B72C-5A447CCC51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" y="4012708"/>
            <a:ext cx="2193769" cy="12339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10B44DF-9B7E-4B8D-9772-A5FB9F7E20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08" y="4429959"/>
            <a:ext cx="388027" cy="3880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1E74E8C-F3AD-44E7-A559-498322C38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292" y="5136798"/>
            <a:ext cx="2193769" cy="10990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6E9C6F5-A70D-4D1B-875E-8E4DB3017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15" y="4289765"/>
            <a:ext cx="2193769" cy="123399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4B23319-15E9-40F9-83CC-56C34E6F71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34" y="4336800"/>
            <a:ext cx="1117619" cy="1117619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B5EBD0F-D696-4839-B514-CF8A29E7027A}"/>
              </a:ext>
            </a:extLst>
          </p:cNvPr>
          <p:cNvSpPr/>
          <p:nvPr/>
        </p:nvSpPr>
        <p:spPr>
          <a:xfrm>
            <a:off x="3837078" y="4304053"/>
            <a:ext cx="1219200" cy="12165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6AD3AA6-6F0B-4517-93A0-3C5F88D1A76C}"/>
              </a:ext>
            </a:extLst>
          </p:cNvPr>
          <p:cNvCxnSpPr/>
          <p:nvPr/>
        </p:nvCxnSpPr>
        <p:spPr>
          <a:xfrm>
            <a:off x="2867487" y="4634144"/>
            <a:ext cx="5237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817354E-7250-4B83-81D1-32074AF860A7}"/>
              </a:ext>
            </a:extLst>
          </p:cNvPr>
          <p:cNvCxnSpPr/>
          <p:nvPr/>
        </p:nvCxnSpPr>
        <p:spPr>
          <a:xfrm>
            <a:off x="6331258" y="4634144"/>
            <a:ext cx="5237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8289B75-11D4-4CFA-869E-3C173B9CA5FC}"/>
              </a:ext>
            </a:extLst>
          </p:cNvPr>
          <p:cNvSpPr txBox="1"/>
          <p:nvPr/>
        </p:nvSpPr>
        <p:spPr>
          <a:xfrm>
            <a:off x="559293" y="2938049"/>
            <a:ext cx="664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Final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4300 </a:t>
            </a:r>
            <a:r>
              <a:rPr lang="de-DE" dirty="0" err="1"/>
              <a:t>images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358920" y="488880"/>
            <a:ext cx="66416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2400" b="1">
                <a:solidFill>
                  <a:srgbClr val="000000"/>
                </a:solidFill>
                <a:latin typeface="Arial"/>
              </a:rPr>
              <a:t>GAN - Generative Adverserial Networks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421200" y="3353040"/>
            <a:ext cx="731520" cy="640080"/>
          </a:xfrm>
          <a:prstGeom prst="rect">
            <a:avLst/>
          </a:prstGeom>
          <a:solidFill>
            <a:srgbClr val="FF6666"/>
          </a:solidFill>
          <a:ln w="18360">
            <a:solidFill>
              <a:srgbClr val="000000"/>
            </a:solidFill>
            <a:round/>
          </a:ln>
        </p:spPr>
        <p:txBody>
          <a:bodyPr wrap="none" lIns="99000" tIns="54000" rIns="99000" bIns="54000" anchor="ctr"/>
          <a:lstStyle/>
          <a:p>
            <a:pPr algn="ctr"/>
            <a:r>
              <a:rPr lang="en-US">
                <a:latin typeface="Arial"/>
              </a:rPr>
              <a:t>Input</a:t>
            </a:r>
            <a:endParaRPr/>
          </a:p>
        </p:txBody>
      </p:sp>
      <p:sp>
        <p:nvSpPr>
          <p:cNvPr id="108" name="CustomShape 3"/>
          <p:cNvSpPr/>
          <p:nvPr/>
        </p:nvSpPr>
        <p:spPr>
          <a:xfrm>
            <a:off x="1518480" y="2804400"/>
            <a:ext cx="1645920" cy="1554480"/>
          </a:xfrm>
          <a:prstGeom prst="rect">
            <a:avLst/>
          </a:prstGeom>
          <a:solidFill>
            <a:srgbClr val="FFCCCC"/>
          </a:solidFill>
          <a:ln w="18360">
            <a:solidFill>
              <a:srgbClr val="000000"/>
            </a:solidFill>
            <a:round/>
          </a:ln>
        </p:spPr>
        <p:txBody>
          <a:bodyPr wrap="none" lIns="99000" tIns="54000" rIns="99000" bIns="54000" anchor="ctr"/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Arial"/>
              </a:rPr>
              <a:t>Generator</a:t>
            </a:r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</p:txBody>
      </p:sp>
      <p:sp>
        <p:nvSpPr>
          <p:cNvPr id="109" name="CustomShape 4"/>
          <p:cNvSpPr/>
          <p:nvPr/>
        </p:nvSpPr>
        <p:spPr>
          <a:xfrm>
            <a:off x="421200" y="1798560"/>
            <a:ext cx="1920240" cy="640080"/>
          </a:xfrm>
          <a:prstGeom prst="rect">
            <a:avLst/>
          </a:prstGeom>
          <a:solidFill>
            <a:srgbClr val="99FF99"/>
          </a:solidFill>
          <a:ln w="18360">
            <a:solidFill>
              <a:srgbClr val="000000"/>
            </a:solidFill>
            <a:round/>
          </a:ln>
        </p:spPr>
        <p:txBody>
          <a:bodyPr wrap="none" lIns="99000" tIns="54000" rIns="99000" bIns="54000" anchor="ctr"/>
          <a:lstStyle/>
          <a:p>
            <a:pPr algn="ctr"/>
            <a:r>
              <a:rPr lang="en-US" dirty="0">
                <a:latin typeface="Arial"/>
              </a:rPr>
              <a:t>Real World</a:t>
            </a:r>
            <a:endParaRPr dirty="0"/>
          </a:p>
          <a:p>
            <a:pPr algn="ctr"/>
            <a:r>
              <a:rPr lang="en-US" dirty="0">
                <a:latin typeface="Arial"/>
              </a:rPr>
              <a:t>Image</a:t>
            </a:r>
            <a:endParaRPr dirty="0"/>
          </a:p>
        </p:txBody>
      </p:sp>
      <p:sp>
        <p:nvSpPr>
          <p:cNvPr id="110" name="CustomShape 5"/>
          <p:cNvSpPr/>
          <p:nvPr/>
        </p:nvSpPr>
        <p:spPr>
          <a:xfrm>
            <a:off x="5541840" y="1707120"/>
            <a:ext cx="1645920" cy="1554480"/>
          </a:xfrm>
          <a:prstGeom prst="rect">
            <a:avLst/>
          </a:prstGeom>
          <a:solidFill>
            <a:srgbClr val="99CCFF"/>
          </a:solidFill>
          <a:ln w="18360">
            <a:solidFill>
              <a:srgbClr val="000000"/>
            </a:solidFill>
            <a:round/>
          </a:ln>
        </p:spPr>
        <p:txBody>
          <a:bodyPr wrap="none" lIns="99000" tIns="54000" rIns="99000" bIns="54000" anchor="ctr"/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Arial"/>
              </a:rPr>
              <a:t>Discriminator</a:t>
            </a:r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</p:txBody>
      </p:sp>
      <p:sp>
        <p:nvSpPr>
          <p:cNvPr id="111" name="CustomShape 6"/>
          <p:cNvSpPr/>
          <p:nvPr/>
        </p:nvSpPr>
        <p:spPr>
          <a:xfrm>
            <a:off x="3530160" y="3353040"/>
            <a:ext cx="1463040" cy="640080"/>
          </a:xfrm>
          <a:prstGeom prst="rect">
            <a:avLst/>
          </a:prstGeom>
          <a:solidFill>
            <a:srgbClr val="FF6666"/>
          </a:solidFill>
          <a:ln w="18360">
            <a:solidFill>
              <a:srgbClr val="000000"/>
            </a:solidFill>
            <a:round/>
          </a:ln>
        </p:spPr>
        <p:txBody>
          <a:bodyPr wrap="none" lIns="99000" tIns="54000" rIns="99000" bIns="54000" anchor="ctr"/>
          <a:lstStyle/>
          <a:p>
            <a:pPr algn="ctr"/>
            <a:r>
              <a:rPr lang="en-US">
                <a:latin typeface="Arial"/>
              </a:rPr>
              <a:t>Fake Image</a:t>
            </a:r>
            <a:endParaRPr/>
          </a:p>
        </p:txBody>
      </p:sp>
      <p:sp>
        <p:nvSpPr>
          <p:cNvPr id="112" name="CustomShape 7"/>
          <p:cNvSpPr/>
          <p:nvPr/>
        </p:nvSpPr>
        <p:spPr>
          <a:xfrm>
            <a:off x="7916400" y="1890000"/>
            <a:ext cx="822960" cy="548640"/>
          </a:xfrm>
          <a:prstGeom prst="rect">
            <a:avLst/>
          </a:prstGeom>
          <a:solidFill>
            <a:srgbClr val="99FF99"/>
          </a:solidFill>
          <a:ln w="18360">
            <a:solidFill>
              <a:srgbClr val="000000"/>
            </a:solidFill>
            <a:round/>
          </a:ln>
        </p:spPr>
        <p:txBody>
          <a:bodyPr wrap="none" lIns="99000" tIns="54000" rIns="99000" bIns="54000" anchor="ctr"/>
          <a:lstStyle/>
          <a:p>
            <a:pPr algn="ctr"/>
            <a:r>
              <a:rPr lang="en-US">
                <a:latin typeface="Arial"/>
              </a:rPr>
              <a:t>Real</a:t>
            </a:r>
            <a:endParaRPr/>
          </a:p>
        </p:txBody>
      </p:sp>
      <p:sp>
        <p:nvSpPr>
          <p:cNvPr id="113" name="CustomShape 8"/>
          <p:cNvSpPr/>
          <p:nvPr/>
        </p:nvSpPr>
        <p:spPr>
          <a:xfrm>
            <a:off x="7916400" y="2621520"/>
            <a:ext cx="822960" cy="548640"/>
          </a:xfrm>
          <a:prstGeom prst="rect">
            <a:avLst/>
          </a:prstGeom>
          <a:solidFill>
            <a:srgbClr val="FF6666"/>
          </a:solidFill>
          <a:ln w="18360">
            <a:solidFill>
              <a:srgbClr val="000000"/>
            </a:solidFill>
            <a:round/>
          </a:ln>
        </p:spPr>
        <p:txBody>
          <a:bodyPr wrap="none" lIns="99000" tIns="54000" rIns="99000" bIns="54000" anchor="ctr"/>
          <a:lstStyle/>
          <a:p>
            <a:pPr algn="ctr"/>
            <a:r>
              <a:rPr lang="en-US">
                <a:latin typeface="Arial"/>
              </a:rPr>
              <a:t>Fake</a:t>
            </a:r>
            <a:endParaRPr/>
          </a:p>
        </p:txBody>
      </p:sp>
      <p:sp>
        <p:nvSpPr>
          <p:cNvPr id="114" name="CustomShape 9"/>
          <p:cNvSpPr/>
          <p:nvPr/>
        </p:nvSpPr>
        <p:spPr>
          <a:xfrm>
            <a:off x="2250000" y="3627360"/>
            <a:ext cx="182880" cy="18288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15" name="CustomShape 10"/>
          <p:cNvSpPr/>
          <p:nvPr/>
        </p:nvSpPr>
        <p:spPr>
          <a:xfrm>
            <a:off x="1792800" y="3810240"/>
            <a:ext cx="182880" cy="18288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16" name="CustomShape 11"/>
          <p:cNvSpPr/>
          <p:nvPr/>
        </p:nvSpPr>
        <p:spPr>
          <a:xfrm>
            <a:off x="2250000" y="3170160"/>
            <a:ext cx="182880" cy="18288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17" name="CustomShape 12"/>
          <p:cNvSpPr/>
          <p:nvPr/>
        </p:nvSpPr>
        <p:spPr>
          <a:xfrm>
            <a:off x="1792800" y="3444480"/>
            <a:ext cx="182880" cy="18288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18" name="CustomShape 13"/>
          <p:cNvSpPr/>
          <p:nvPr/>
        </p:nvSpPr>
        <p:spPr>
          <a:xfrm>
            <a:off x="2250000" y="4084560"/>
            <a:ext cx="182880" cy="18288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19" name="CustomShape 14"/>
          <p:cNvSpPr/>
          <p:nvPr/>
        </p:nvSpPr>
        <p:spPr>
          <a:xfrm>
            <a:off x="2707200" y="3810240"/>
            <a:ext cx="182880" cy="18288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20" name="CustomShape 15"/>
          <p:cNvSpPr/>
          <p:nvPr/>
        </p:nvSpPr>
        <p:spPr>
          <a:xfrm>
            <a:off x="2707200" y="3444480"/>
            <a:ext cx="182880" cy="182880"/>
          </a:xfrm>
          <a:prstGeom prst="ellipse">
            <a:avLst/>
          </a:prstGeom>
          <a:solidFill>
            <a:srgbClr val="FF9999"/>
          </a:solidFill>
          <a:ln w="18360">
            <a:solidFill>
              <a:srgbClr val="FF0000"/>
            </a:solidFill>
            <a:round/>
          </a:ln>
        </p:spPr>
      </p:sp>
      <p:sp>
        <p:nvSpPr>
          <p:cNvPr id="121" name="Line 16"/>
          <p:cNvSpPr/>
          <p:nvPr/>
        </p:nvSpPr>
        <p:spPr>
          <a:xfrm flipV="1">
            <a:off x="1975680" y="3261600"/>
            <a:ext cx="27432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22" name="Line 17"/>
          <p:cNvSpPr/>
          <p:nvPr/>
        </p:nvSpPr>
        <p:spPr>
          <a:xfrm>
            <a:off x="1975680" y="3535920"/>
            <a:ext cx="274320" cy="182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23" name="Line 18"/>
          <p:cNvSpPr/>
          <p:nvPr/>
        </p:nvSpPr>
        <p:spPr>
          <a:xfrm>
            <a:off x="1975680" y="3535920"/>
            <a:ext cx="274320" cy="6400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24" name="Line 19"/>
          <p:cNvSpPr/>
          <p:nvPr/>
        </p:nvSpPr>
        <p:spPr>
          <a:xfrm flipV="1">
            <a:off x="1975680" y="3718800"/>
            <a:ext cx="274320" cy="182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25" name="Line 20"/>
          <p:cNvSpPr/>
          <p:nvPr/>
        </p:nvSpPr>
        <p:spPr>
          <a:xfrm flipH="1">
            <a:off x="1975680" y="3261600"/>
            <a:ext cx="274320" cy="6400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26" name="Line 21"/>
          <p:cNvSpPr/>
          <p:nvPr/>
        </p:nvSpPr>
        <p:spPr>
          <a:xfrm flipH="1" flipV="1">
            <a:off x="1975680" y="3901680"/>
            <a:ext cx="27432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27" name="Line 22"/>
          <p:cNvSpPr/>
          <p:nvPr/>
        </p:nvSpPr>
        <p:spPr>
          <a:xfrm>
            <a:off x="2432880" y="3261600"/>
            <a:ext cx="27432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28" name="Line 23"/>
          <p:cNvSpPr/>
          <p:nvPr/>
        </p:nvSpPr>
        <p:spPr>
          <a:xfrm flipV="1">
            <a:off x="2432880" y="3535920"/>
            <a:ext cx="274320" cy="182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29" name="Line 24"/>
          <p:cNvSpPr/>
          <p:nvPr/>
        </p:nvSpPr>
        <p:spPr>
          <a:xfrm flipV="1">
            <a:off x="2432880" y="3535920"/>
            <a:ext cx="274320" cy="6400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30" name="Line 25"/>
          <p:cNvSpPr/>
          <p:nvPr/>
        </p:nvSpPr>
        <p:spPr>
          <a:xfrm>
            <a:off x="2432880" y="3718800"/>
            <a:ext cx="274320" cy="182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31" name="Line 26"/>
          <p:cNvSpPr/>
          <p:nvPr/>
        </p:nvSpPr>
        <p:spPr>
          <a:xfrm flipV="1">
            <a:off x="2432880" y="3901680"/>
            <a:ext cx="27432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32" name="Line 27"/>
          <p:cNvSpPr/>
          <p:nvPr/>
        </p:nvSpPr>
        <p:spPr>
          <a:xfrm>
            <a:off x="2432880" y="3261600"/>
            <a:ext cx="274320" cy="6400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33" name="CustomShape 28"/>
          <p:cNvSpPr/>
          <p:nvPr/>
        </p:nvSpPr>
        <p:spPr>
          <a:xfrm>
            <a:off x="6292800" y="2530080"/>
            <a:ext cx="182880" cy="182880"/>
          </a:xfrm>
          <a:prstGeom prst="ellipse">
            <a:avLst/>
          </a:prstGeom>
          <a:solidFill>
            <a:srgbClr val="9999FF"/>
          </a:solidFill>
          <a:ln w="18360">
            <a:solidFill>
              <a:srgbClr val="0000FF"/>
            </a:solidFill>
            <a:round/>
          </a:ln>
        </p:spPr>
      </p:sp>
      <p:sp>
        <p:nvSpPr>
          <p:cNvPr id="134" name="CustomShape 29"/>
          <p:cNvSpPr/>
          <p:nvPr/>
        </p:nvSpPr>
        <p:spPr>
          <a:xfrm>
            <a:off x="5835600" y="2712960"/>
            <a:ext cx="182880" cy="182880"/>
          </a:xfrm>
          <a:prstGeom prst="ellipse">
            <a:avLst/>
          </a:prstGeom>
          <a:solidFill>
            <a:srgbClr val="9999FF"/>
          </a:solidFill>
          <a:ln w="18360">
            <a:solidFill>
              <a:srgbClr val="0000FF"/>
            </a:solidFill>
            <a:round/>
          </a:ln>
        </p:spPr>
      </p:sp>
      <p:sp>
        <p:nvSpPr>
          <p:cNvPr id="135" name="CustomShape 30"/>
          <p:cNvSpPr/>
          <p:nvPr/>
        </p:nvSpPr>
        <p:spPr>
          <a:xfrm>
            <a:off x="6292800" y="2072880"/>
            <a:ext cx="182880" cy="182880"/>
          </a:xfrm>
          <a:prstGeom prst="ellipse">
            <a:avLst/>
          </a:prstGeom>
          <a:solidFill>
            <a:srgbClr val="9999FF"/>
          </a:solidFill>
          <a:ln w="18360">
            <a:solidFill>
              <a:srgbClr val="0000FF"/>
            </a:solidFill>
            <a:round/>
          </a:ln>
        </p:spPr>
      </p:sp>
      <p:sp>
        <p:nvSpPr>
          <p:cNvPr id="136" name="CustomShape 31"/>
          <p:cNvSpPr/>
          <p:nvPr/>
        </p:nvSpPr>
        <p:spPr>
          <a:xfrm>
            <a:off x="5835600" y="2347200"/>
            <a:ext cx="182880" cy="182880"/>
          </a:xfrm>
          <a:prstGeom prst="ellipse">
            <a:avLst/>
          </a:prstGeom>
          <a:solidFill>
            <a:srgbClr val="9999FF"/>
          </a:solidFill>
          <a:ln w="18360">
            <a:solidFill>
              <a:srgbClr val="0000FF"/>
            </a:solidFill>
            <a:round/>
          </a:ln>
        </p:spPr>
      </p:sp>
      <p:sp>
        <p:nvSpPr>
          <p:cNvPr id="137" name="CustomShape 32"/>
          <p:cNvSpPr/>
          <p:nvPr/>
        </p:nvSpPr>
        <p:spPr>
          <a:xfrm>
            <a:off x="6292800" y="2987280"/>
            <a:ext cx="182880" cy="182880"/>
          </a:xfrm>
          <a:prstGeom prst="ellipse">
            <a:avLst/>
          </a:prstGeom>
          <a:solidFill>
            <a:srgbClr val="9999FF"/>
          </a:solidFill>
          <a:ln w="18360">
            <a:solidFill>
              <a:srgbClr val="0000FF"/>
            </a:solidFill>
            <a:round/>
          </a:ln>
        </p:spPr>
      </p:sp>
      <p:sp>
        <p:nvSpPr>
          <p:cNvPr id="138" name="CustomShape 33"/>
          <p:cNvSpPr/>
          <p:nvPr/>
        </p:nvSpPr>
        <p:spPr>
          <a:xfrm>
            <a:off x="6750000" y="2712960"/>
            <a:ext cx="182880" cy="182880"/>
          </a:xfrm>
          <a:prstGeom prst="ellipse">
            <a:avLst/>
          </a:prstGeom>
          <a:solidFill>
            <a:srgbClr val="9999FF"/>
          </a:solidFill>
          <a:ln w="18360">
            <a:solidFill>
              <a:srgbClr val="0000FF"/>
            </a:solidFill>
            <a:round/>
          </a:ln>
        </p:spPr>
      </p:sp>
      <p:sp>
        <p:nvSpPr>
          <p:cNvPr id="139" name="CustomShape 34"/>
          <p:cNvSpPr/>
          <p:nvPr/>
        </p:nvSpPr>
        <p:spPr>
          <a:xfrm>
            <a:off x="6750000" y="2347200"/>
            <a:ext cx="182880" cy="182880"/>
          </a:xfrm>
          <a:prstGeom prst="ellipse">
            <a:avLst/>
          </a:prstGeom>
          <a:solidFill>
            <a:srgbClr val="9999FF"/>
          </a:solidFill>
          <a:ln w="18360">
            <a:solidFill>
              <a:srgbClr val="0000FF"/>
            </a:solidFill>
            <a:round/>
          </a:ln>
        </p:spPr>
      </p:sp>
      <p:sp>
        <p:nvSpPr>
          <p:cNvPr id="140" name="Line 35"/>
          <p:cNvSpPr/>
          <p:nvPr/>
        </p:nvSpPr>
        <p:spPr>
          <a:xfrm flipV="1">
            <a:off x="6018480" y="2164320"/>
            <a:ext cx="27432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1" name="Line 36"/>
          <p:cNvSpPr/>
          <p:nvPr/>
        </p:nvSpPr>
        <p:spPr>
          <a:xfrm>
            <a:off x="6018480" y="2438640"/>
            <a:ext cx="274320" cy="182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2" name="Line 37"/>
          <p:cNvSpPr/>
          <p:nvPr/>
        </p:nvSpPr>
        <p:spPr>
          <a:xfrm>
            <a:off x="6018480" y="2438640"/>
            <a:ext cx="274320" cy="6400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3" name="Line 38"/>
          <p:cNvSpPr/>
          <p:nvPr/>
        </p:nvSpPr>
        <p:spPr>
          <a:xfrm flipV="1">
            <a:off x="6018480" y="2621520"/>
            <a:ext cx="274320" cy="182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4" name="Line 39"/>
          <p:cNvSpPr/>
          <p:nvPr/>
        </p:nvSpPr>
        <p:spPr>
          <a:xfrm flipH="1">
            <a:off x="6018480" y="2164320"/>
            <a:ext cx="274320" cy="6400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5" name="Line 40"/>
          <p:cNvSpPr/>
          <p:nvPr/>
        </p:nvSpPr>
        <p:spPr>
          <a:xfrm flipH="1" flipV="1">
            <a:off x="6018480" y="2804400"/>
            <a:ext cx="27432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6" name="Line 41"/>
          <p:cNvSpPr/>
          <p:nvPr/>
        </p:nvSpPr>
        <p:spPr>
          <a:xfrm>
            <a:off x="6475680" y="2164320"/>
            <a:ext cx="27432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7" name="Line 42"/>
          <p:cNvSpPr/>
          <p:nvPr/>
        </p:nvSpPr>
        <p:spPr>
          <a:xfrm flipV="1">
            <a:off x="6475680" y="2438640"/>
            <a:ext cx="274320" cy="182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8" name="Line 43"/>
          <p:cNvSpPr/>
          <p:nvPr/>
        </p:nvSpPr>
        <p:spPr>
          <a:xfrm flipV="1">
            <a:off x="6475680" y="2438640"/>
            <a:ext cx="274320" cy="6400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9" name="Line 44"/>
          <p:cNvSpPr/>
          <p:nvPr/>
        </p:nvSpPr>
        <p:spPr>
          <a:xfrm>
            <a:off x="6475680" y="2621520"/>
            <a:ext cx="274320" cy="182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50" name="Line 45"/>
          <p:cNvSpPr/>
          <p:nvPr/>
        </p:nvSpPr>
        <p:spPr>
          <a:xfrm flipV="1">
            <a:off x="6475680" y="2804400"/>
            <a:ext cx="27432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51" name="Line 46"/>
          <p:cNvSpPr/>
          <p:nvPr/>
        </p:nvSpPr>
        <p:spPr>
          <a:xfrm>
            <a:off x="6475680" y="2164320"/>
            <a:ext cx="274320" cy="6400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52" name="Line 47"/>
          <p:cNvSpPr/>
          <p:nvPr/>
        </p:nvSpPr>
        <p:spPr>
          <a:xfrm>
            <a:off x="1152720" y="3663360"/>
            <a:ext cx="36576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53" name="Line 48"/>
          <p:cNvSpPr/>
          <p:nvPr/>
        </p:nvSpPr>
        <p:spPr>
          <a:xfrm>
            <a:off x="3164400" y="3663360"/>
            <a:ext cx="36576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54" name="Line 49"/>
          <p:cNvSpPr/>
          <p:nvPr/>
        </p:nvSpPr>
        <p:spPr>
          <a:xfrm>
            <a:off x="2341440" y="2164320"/>
            <a:ext cx="320040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55" name="Line 50"/>
          <p:cNvSpPr/>
          <p:nvPr/>
        </p:nvSpPr>
        <p:spPr>
          <a:xfrm flipV="1">
            <a:off x="4353120" y="2895840"/>
            <a:ext cx="0" cy="4572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56" name="Line 51"/>
          <p:cNvSpPr/>
          <p:nvPr/>
        </p:nvSpPr>
        <p:spPr>
          <a:xfrm>
            <a:off x="4353120" y="2895840"/>
            <a:ext cx="118872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57" name="Line 52"/>
          <p:cNvSpPr/>
          <p:nvPr/>
        </p:nvSpPr>
        <p:spPr>
          <a:xfrm>
            <a:off x="7553520" y="2164320"/>
            <a:ext cx="38520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58" name="Line 53"/>
          <p:cNvSpPr/>
          <p:nvPr/>
        </p:nvSpPr>
        <p:spPr>
          <a:xfrm>
            <a:off x="7553520" y="2895840"/>
            <a:ext cx="38520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59" name="Line 54"/>
          <p:cNvSpPr/>
          <p:nvPr/>
        </p:nvSpPr>
        <p:spPr>
          <a:xfrm>
            <a:off x="7553520" y="2164320"/>
            <a:ext cx="0" cy="7315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0" name="Line 55"/>
          <p:cNvSpPr/>
          <p:nvPr/>
        </p:nvSpPr>
        <p:spPr>
          <a:xfrm>
            <a:off x="7187760" y="2530080"/>
            <a:ext cx="365760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C093632-FBBF-4337-8D67-8D4232B07CBB}"/>
              </a:ext>
            </a:extLst>
          </p:cNvPr>
          <p:cNvSpPr txBox="1"/>
          <p:nvPr/>
        </p:nvSpPr>
        <p:spPr>
          <a:xfrm>
            <a:off x="421200" y="4598633"/>
            <a:ext cx="80836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Zero-</a:t>
            </a:r>
            <a:r>
              <a:rPr lang="de-DE" dirty="0" err="1"/>
              <a:t>sum</a:t>
            </a:r>
            <a:r>
              <a:rPr lang="de-DE" dirty="0"/>
              <a:t>-game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Generator Network</a:t>
            </a:r>
            <a:r>
              <a:rPr lang="de-DE" dirty="0"/>
              <a:t>: </a:t>
            </a:r>
            <a:r>
              <a:rPr lang="de-DE" dirty="0" err="1"/>
              <a:t>Attempts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distinguished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 err="1"/>
              <a:t>Discriminator</a:t>
            </a:r>
            <a:r>
              <a:rPr lang="de-DE" b="1" dirty="0"/>
              <a:t> Network</a:t>
            </a:r>
            <a:r>
              <a:rPr lang="de-DE" dirty="0"/>
              <a:t>: </a:t>
            </a:r>
            <a:r>
              <a:rPr lang="de-DE" dirty="0" err="1"/>
              <a:t>Attempts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fake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real </a:t>
            </a:r>
            <a:r>
              <a:rPr lang="de-DE" dirty="0" err="1"/>
              <a:t>images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Bildschirmpräsentation (4:3)</PresentationFormat>
  <Paragraphs>171</Paragraphs>
  <Slides>19</Slides>
  <Notes>8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DejaVu Sans</vt:lpstr>
      <vt:lpstr>StarSymbol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Bohlender</dc:creator>
  <cp:lastModifiedBy>Simon Bohlender</cp:lastModifiedBy>
  <cp:revision>2</cp:revision>
  <dcterms:modified xsi:type="dcterms:W3CDTF">2018-11-20T15:21:07Z</dcterms:modified>
</cp:coreProperties>
</file>